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26" r:id="rId2"/>
    <p:sldId id="327" r:id="rId3"/>
    <p:sldId id="328" r:id="rId4"/>
    <p:sldId id="348" r:id="rId5"/>
    <p:sldId id="329" r:id="rId6"/>
    <p:sldId id="349" r:id="rId7"/>
    <p:sldId id="330" r:id="rId8"/>
    <p:sldId id="331" r:id="rId9"/>
    <p:sldId id="332" r:id="rId10"/>
    <p:sldId id="333" r:id="rId11"/>
    <p:sldId id="351" r:id="rId12"/>
    <p:sldId id="334" r:id="rId13"/>
    <p:sldId id="335" r:id="rId14"/>
    <p:sldId id="336" r:id="rId15"/>
    <p:sldId id="337" r:id="rId16"/>
    <p:sldId id="338" r:id="rId17"/>
    <p:sldId id="339" r:id="rId18"/>
    <p:sldId id="340" r:id="rId19"/>
    <p:sldId id="350" r:id="rId20"/>
    <p:sldId id="341" r:id="rId21"/>
    <p:sldId id="342" r:id="rId22"/>
    <p:sldId id="343" r:id="rId23"/>
    <p:sldId id="344" r:id="rId24"/>
    <p:sldId id="345" r:id="rId25"/>
    <p:sldId id="34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1392" autoAdjust="0"/>
  </p:normalViewPr>
  <p:slideViewPr>
    <p:cSldViewPr>
      <p:cViewPr varScale="1">
        <p:scale>
          <a:sx n="66" d="100"/>
          <a:sy n="66" d="100"/>
        </p:scale>
        <p:origin x="-147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ofPieChart>
        <c:ofPieType val="bar"/>
        <c:varyColors val="1"/>
        <c:dLbls/>
        <c:gapWidth val="100"/>
        <c:secondPieSize val="75"/>
        <c:serLines/>
      </c:ofPieChart>
    </c:plotArea>
    <c:legend>
      <c:legendPos val="r"/>
      <c:layout>
        <c:manualLayout>
          <c:xMode val="edge"/>
          <c:yMode val="edge"/>
          <c:x val="0.63069720451610234"/>
          <c:y val="0.115485775971552"/>
          <c:w val="0.33769604457337571"/>
          <c:h val="0.82037763936224395"/>
        </c:manualLayout>
      </c:layout>
      <c:txPr>
        <a:bodyPr/>
        <a:lstStyle/>
        <a:p>
          <a:pPr>
            <a:defRPr sz="1400">
              <a:latin typeface="Times New Roman" pitchFamily="18" charset="0"/>
              <a:cs typeface="Times New Roman" pitchFamily="18" charset="0"/>
            </a:defRPr>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Sheet1!$B$7</c:f>
              <c:strCache>
                <c:ptCount val="1"/>
                <c:pt idx="0">
                  <c:v>35</c:v>
                </c:pt>
              </c:strCache>
            </c:strRef>
          </c:tx>
          <c:dLbls>
            <c:dLbl>
              <c:idx val="0"/>
              <c:layout/>
              <c:showVal val="1"/>
              <c:extLst>
                <c:ext xmlns:c15="http://schemas.microsoft.com/office/drawing/2012/chart" uri="{CE6537A1-D6FC-4f65-9D91-7224C49458BB}">
                  <c15:layout/>
                </c:ext>
              </c:extLst>
            </c:dLbl>
            <c:dLbl>
              <c:idx val="1"/>
              <c:layout/>
              <c:showVal val="1"/>
              <c:extLst>
                <c:ext xmlns:c15="http://schemas.microsoft.com/office/drawing/2012/chart" uri="{CE6537A1-D6FC-4f65-9D91-7224C49458BB}">
                  <c15:layout/>
                </c:ext>
              </c:extLst>
            </c:dLbl>
            <c:dLbl>
              <c:idx val="2"/>
              <c:layout/>
              <c:showVal val="1"/>
              <c:extLst>
                <c:ext xmlns:c15="http://schemas.microsoft.com/office/drawing/2012/chart" uri="{CE6537A1-D6FC-4f65-9D91-7224C49458BB}">
                  <c15:layout/>
                </c:ext>
              </c:extLst>
            </c:dLbl>
            <c:dLbl>
              <c:idx val="3"/>
              <c:layout/>
              <c:showVal val="1"/>
              <c:extLst>
                <c:ext xmlns:c15="http://schemas.microsoft.com/office/drawing/2012/chart" uri="{CE6537A1-D6FC-4f65-9D91-7224C49458BB}">
                  <c15:layout/>
                </c:ext>
              </c:extLst>
            </c:dLbl>
            <c:dLbl>
              <c:idx val="4"/>
              <c:layout/>
              <c:showVal val="1"/>
              <c:extLst>
                <c:ext xmlns:c15="http://schemas.microsoft.com/office/drawing/2012/chart" uri="{CE6537A1-D6FC-4f65-9D91-7224C49458BB}">
                  <c15:layout/>
                </c:ext>
              </c:extLst>
            </c:dLbl>
            <c:dLbl>
              <c:idx val="5"/>
              <c:layout/>
              <c:showVal val="1"/>
              <c:extLst>
                <c:ext xmlns:c15="http://schemas.microsoft.com/office/drawing/2012/chart" uri="{CE6537A1-D6FC-4f65-9D91-7224C49458BB}">
                  <c15:layout/>
                </c:ext>
              </c:extLst>
            </c:dLbl>
            <c:delete val="1"/>
            <c:extLst>
              <c:ext xmlns:c15="http://schemas.microsoft.com/office/drawing/2012/chart" uri="{CE6537A1-D6FC-4f65-9D91-7224C49458BB}"/>
            </c:extLst>
          </c:dLbls>
          <c:cat>
            <c:strRef>
              <c:f>Sheet1!$A$2:$A$7</c:f>
              <c:strCache>
                <c:ptCount val="6"/>
                <c:pt idx="0">
                  <c:v>DEPRESSION</c:v>
                </c:pt>
                <c:pt idx="1">
                  <c:v>SOMATIC ILLNESS</c:v>
                </c:pt>
                <c:pt idx="2">
                  <c:v>SEIZURE DISORDER</c:v>
                </c:pt>
                <c:pt idx="3">
                  <c:v>SUBSTANCE USE DISORDER</c:v>
                </c:pt>
                <c:pt idx="4">
                  <c:v>OTHERS</c:v>
                </c:pt>
                <c:pt idx="5">
                  <c:v>SCHIZOPHRENIA</c:v>
                </c:pt>
              </c:strCache>
            </c:strRef>
          </c:cat>
          <c:val>
            <c:numRef>
              <c:f>Sheet1!$B$2:$B$7</c:f>
              <c:numCache>
                <c:formatCode>General</c:formatCode>
                <c:ptCount val="6"/>
                <c:pt idx="0">
                  <c:v>15</c:v>
                </c:pt>
                <c:pt idx="1">
                  <c:v>15</c:v>
                </c:pt>
                <c:pt idx="2">
                  <c:v>25</c:v>
                </c:pt>
                <c:pt idx="3">
                  <c:v>5</c:v>
                </c:pt>
                <c:pt idx="4">
                  <c:v>5</c:v>
                </c:pt>
                <c:pt idx="5">
                  <c:v>35</c:v>
                </c:pt>
              </c:numCache>
            </c:numRef>
          </c:val>
        </c:ser>
        <c:dLbls/>
        <c:firstSliceAng val="0"/>
      </c:pieChart>
    </c:plotArea>
    <c:legend>
      <c:legendPos val="r"/>
      <c:layout/>
      <c:txPr>
        <a:bodyPr/>
        <a:lstStyle/>
        <a:p>
          <a:pPr>
            <a:defRPr sz="1400">
              <a:latin typeface="Times New Roman" pitchFamily="18" charset="0"/>
              <a:cs typeface="Times New Roman" pitchFamily="18" charset="0"/>
            </a:defRPr>
          </a:pPr>
          <a:endParaRPr lang="en-US"/>
        </a:p>
      </c:txPr>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9"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30"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5C96C-6A99-466F-9693-8322E0CB2EA0}" type="datetimeFigureOut">
              <a:rPr lang="en-US" smtClean="0"/>
              <a:pPr/>
              <a:t>5/4/2023</a:t>
            </a:fld>
            <a:endParaRPr lang="en-US"/>
          </a:p>
        </p:txBody>
      </p:sp>
      <p:sp>
        <p:nvSpPr>
          <p:cNvPr id="1048731"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32"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3"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34"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870A0-B4B5-4EBE-9699-A9317D5F15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Slide Image Placeholder 1"/>
          <p:cNvSpPr>
            <a:spLocks noGrp="1" noRot="1" noChangeAspect="1"/>
          </p:cNvSpPr>
          <p:nvPr>
            <p:ph type="sldImg"/>
          </p:nvPr>
        </p:nvSpPr>
        <p:spPr/>
      </p:sp>
      <p:sp>
        <p:nvSpPr>
          <p:cNvPr id="1048604" name="Notes Placeholder 2"/>
          <p:cNvSpPr>
            <a:spLocks noGrp="1"/>
          </p:cNvSpPr>
          <p:nvPr>
            <p:ph type="body" idx="1"/>
          </p:nvPr>
        </p:nvSpPr>
        <p:spPr/>
        <p:txBody>
          <a:bodyPr>
            <a:normAutofit/>
          </a:bodyPr>
          <a:lstStyle/>
          <a:p>
            <a:endParaRPr lang="en-US" dirty="0"/>
          </a:p>
        </p:txBody>
      </p:sp>
      <p:sp>
        <p:nvSpPr>
          <p:cNvPr id="1048605" name="Slide Number Placeholder 3"/>
          <p:cNvSpPr>
            <a:spLocks noGrp="1"/>
          </p:cNvSpPr>
          <p:nvPr>
            <p:ph type="sldNum" sz="quarter" idx="10"/>
          </p:nvPr>
        </p:nvSpPr>
        <p:spPr/>
        <p:txBody>
          <a:bodyPr/>
          <a:lstStyle/>
          <a:p>
            <a:fld id="{6D6870A0-B4B5-4EBE-9699-A9317D5F15E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1048630"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1048631"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048632" name="Date Placeholder 27"/>
          <p:cNvSpPr>
            <a:spLocks noGrp="1"/>
          </p:cNvSpPr>
          <p:nvPr>
            <p:ph type="dt" sz="half" idx="10"/>
          </p:nvPr>
        </p:nvSpPr>
        <p:spPr bwMode="auto">
          <a:xfrm rot="5400000">
            <a:off x="7764621" y="1174097"/>
            <a:ext cx="2286000" cy="381000"/>
          </a:xfrm>
        </p:spPr>
        <p:txBody>
          <a:bodyPr/>
          <a:lstStyle/>
          <a:p>
            <a:fld id="{9D537DCC-CAFE-41AE-9F6C-ECC3AEDB91A5}" type="datetimeFigureOut">
              <a:rPr lang="en-US" smtClean="0"/>
              <a:pPr/>
              <a:t>5/4/2023</a:t>
            </a:fld>
            <a:endParaRPr lang="en-US"/>
          </a:p>
        </p:txBody>
      </p:sp>
      <p:sp>
        <p:nvSpPr>
          <p:cNvPr id="1048633"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4863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5"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6"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7"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8"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39"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4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41"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42"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43"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44"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45"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46"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47"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48"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49"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50" name="Slide Number Placeholder 28"/>
          <p:cNvSpPr>
            <a:spLocks noGrp="1"/>
          </p:cNvSpPr>
          <p:nvPr>
            <p:ph type="sldNum" sz="quarter" idx="12"/>
          </p:nvPr>
        </p:nvSpPr>
        <p:spPr bwMode="auto">
          <a:xfrm>
            <a:off x="1325544" y="4928702"/>
            <a:ext cx="609600" cy="517524"/>
          </a:xfrm>
        </p:spPr>
        <p:txBody>
          <a:bodyPr/>
          <a:lstStyle/>
          <a:p>
            <a:fld id="{2B6074D1-F065-4802-B0F5-2923BA240C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3" name="Title 1"/>
          <p:cNvSpPr>
            <a:spLocks noGrp="1"/>
          </p:cNvSpPr>
          <p:nvPr>
            <p:ph type="title"/>
          </p:nvPr>
        </p:nvSpPr>
        <p:spPr/>
        <p:txBody>
          <a:bodyPr/>
          <a:lstStyle/>
          <a:p>
            <a:r>
              <a:rPr kumimoji="0" lang="en-US"/>
              <a:t>Click to edit Master title style</a:t>
            </a:r>
          </a:p>
        </p:txBody>
      </p:sp>
      <p:sp>
        <p:nvSpPr>
          <p:cNvPr id="1048674"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75" name="Date Placeholder 3"/>
          <p:cNvSpPr>
            <a:spLocks noGrp="1"/>
          </p:cNvSpPr>
          <p:nvPr>
            <p:ph type="dt" sz="half" idx="10"/>
          </p:nvPr>
        </p:nvSpPr>
        <p:spPr/>
        <p:txBody>
          <a:bodyPr/>
          <a:lstStyle/>
          <a:p>
            <a:fld id="{9D537DCC-CAFE-41AE-9F6C-ECC3AEDB91A5}" type="datetimeFigureOut">
              <a:rPr lang="en-US" smtClean="0"/>
              <a:pPr/>
              <a:t>5/4/2023</a:t>
            </a:fld>
            <a:endParaRPr lang="en-US"/>
          </a:p>
        </p:txBody>
      </p:sp>
      <p:sp>
        <p:nvSpPr>
          <p:cNvPr id="1048676" name="Footer Placeholder 4"/>
          <p:cNvSpPr>
            <a:spLocks noGrp="1"/>
          </p:cNvSpPr>
          <p:nvPr>
            <p:ph type="ftr" sz="quarter" idx="11"/>
          </p:nvPr>
        </p:nvSpPr>
        <p:spPr/>
        <p:txBody>
          <a:bodyPr/>
          <a:lstStyle/>
          <a:p>
            <a:endParaRPr lang="en-US"/>
          </a:p>
        </p:txBody>
      </p:sp>
      <p:sp>
        <p:nvSpPr>
          <p:cNvPr id="1048677" name="Slide Number Placeholder 5"/>
          <p:cNvSpPr>
            <a:spLocks noGrp="1"/>
          </p:cNvSpPr>
          <p:nvPr>
            <p:ph type="sldNum" sz="quarter" idx="12"/>
          </p:nvPr>
        </p:nvSpPr>
        <p:spPr/>
        <p:txBody>
          <a:bodyPr/>
          <a:lstStyle/>
          <a:p>
            <a:fld id="{2B6074D1-F065-4802-B0F5-2923BA240C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5"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1048656"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57" name="Date Placeholder 3"/>
          <p:cNvSpPr>
            <a:spLocks noGrp="1"/>
          </p:cNvSpPr>
          <p:nvPr>
            <p:ph type="dt" sz="half" idx="10"/>
          </p:nvPr>
        </p:nvSpPr>
        <p:spPr/>
        <p:txBody>
          <a:bodyPr/>
          <a:lstStyle/>
          <a:p>
            <a:fld id="{9D537DCC-CAFE-41AE-9F6C-ECC3AEDB91A5}" type="datetimeFigureOut">
              <a:rPr lang="en-US" smtClean="0"/>
              <a:pPr/>
              <a:t>5/4/2023</a:t>
            </a:fld>
            <a:endParaRPr lang="en-US"/>
          </a:p>
        </p:txBody>
      </p:sp>
      <p:sp>
        <p:nvSpPr>
          <p:cNvPr id="1048658" name="Footer Placeholder 4"/>
          <p:cNvSpPr>
            <a:spLocks noGrp="1"/>
          </p:cNvSpPr>
          <p:nvPr>
            <p:ph type="ftr" sz="quarter" idx="11"/>
          </p:nvPr>
        </p:nvSpPr>
        <p:spPr/>
        <p:txBody>
          <a:bodyPr/>
          <a:lstStyle/>
          <a:p>
            <a:endParaRPr lang="en-US"/>
          </a:p>
        </p:txBody>
      </p:sp>
      <p:sp>
        <p:nvSpPr>
          <p:cNvPr id="1048659" name="Slide Number Placeholder 5"/>
          <p:cNvSpPr>
            <a:spLocks noGrp="1"/>
          </p:cNvSpPr>
          <p:nvPr>
            <p:ph type="sldNum" sz="quarter" idx="12"/>
          </p:nvPr>
        </p:nvSpPr>
        <p:spPr/>
        <p:txBody>
          <a:bodyPr/>
          <a:lstStyle/>
          <a:p>
            <a:fld id="{2B6074D1-F065-4802-B0F5-2923BA240C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7" name="Title 1"/>
          <p:cNvSpPr>
            <a:spLocks noGrp="1"/>
          </p:cNvSpPr>
          <p:nvPr>
            <p:ph type="title"/>
          </p:nvPr>
        </p:nvSpPr>
        <p:spPr/>
        <p:txBody>
          <a:bodyPr/>
          <a:lstStyle/>
          <a:p>
            <a:r>
              <a:rPr kumimoji="0" lang="en-US"/>
              <a:t>Click to edit Master title style</a:t>
            </a:r>
          </a:p>
        </p:txBody>
      </p:sp>
      <p:sp>
        <p:nvSpPr>
          <p:cNvPr id="104858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589" name="Date Placeholder 6"/>
          <p:cNvSpPr>
            <a:spLocks noGrp="1"/>
          </p:cNvSpPr>
          <p:nvPr>
            <p:ph type="dt" sz="half" idx="14"/>
          </p:nvPr>
        </p:nvSpPr>
        <p:spPr/>
        <p:txBody>
          <a:bodyPr rtlCol="0"/>
          <a:lstStyle/>
          <a:p>
            <a:fld id="{9D537DCC-CAFE-41AE-9F6C-ECC3AEDB91A5}" type="datetimeFigureOut">
              <a:rPr lang="en-US" smtClean="0"/>
              <a:pPr/>
              <a:t>5/4/2023</a:t>
            </a:fld>
            <a:endParaRPr lang="en-US"/>
          </a:p>
        </p:txBody>
      </p:sp>
      <p:sp>
        <p:nvSpPr>
          <p:cNvPr id="1048590" name="Slide Number Placeholder 8"/>
          <p:cNvSpPr>
            <a:spLocks noGrp="1"/>
          </p:cNvSpPr>
          <p:nvPr>
            <p:ph type="sldNum" sz="quarter" idx="15"/>
          </p:nvPr>
        </p:nvSpPr>
        <p:spPr/>
        <p:txBody>
          <a:bodyPr rtlCol="0"/>
          <a:lstStyle/>
          <a:p>
            <a:fld id="{2B6074D1-F065-4802-B0F5-2923BA240C1B}" type="slidenum">
              <a:rPr lang="en-US" smtClean="0"/>
              <a:pPr/>
              <a:t>‹#›</a:t>
            </a:fld>
            <a:endParaRPr lang="en-US"/>
          </a:p>
        </p:txBody>
      </p:sp>
      <p:sp>
        <p:nvSpPr>
          <p:cNvPr id="1048591"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048678"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1048679"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048680" name="Date Placeholder 3"/>
          <p:cNvSpPr>
            <a:spLocks noGrp="1"/>
          </p:cNvSpPr>
          <p:nvPr>
            <p:ph type="dt" sz="half" idx="10"/>
          </p:nvPr>
        </p:nvSpPr>
        <p:spPr bwMode="auto">
          <a:xfrm rot="5400000">
            <a:off x="7763256" y="1170432"/>
            <a:ext cx="2286000" cy="381000"/>
          </a:xfrm>
        </p:spPr>
        <p:txBody>
          <a:bodyPr/>
          <a:lstStyle/>
          <a:p>
            <a:fld id="{9D537DCC-CAFE-41AE-9F6C-ECC3AEDB91A5}" type="datetimeFigureOut">
              <a:rPr lang="en-US" smtClean="0"/>
              <a:pPr/>
              <a:t>5/4/2023</a:t>
            </a:fld>
            <a:endParaRPr lang="en-US"/>
          </a:p>
        </p:txBody>
      </p:sp>
      <p:sp>
        <p:nvSpPr>
          <p:cNvPr id="1048681"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1048682"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83"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84"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85"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86"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87"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88"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89"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90"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91"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92"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93"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94"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95"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96"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97"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98" name="Slide Number Placeholder 5"/>
          <p:cNvSpPr>
            <a:spLocks noGrp="1"/>
          </p:cNvSpPr>
          <p:nvPr>
            <p:ph type="sldNum" sz="quarter" idx="12"/>
          </p:nvPr>
        </p:nvSpPr>
        <p:spPr bwMode="auto">
          <a:xfrm>
            <a:off x="1340616" y="4928702"/>
            <a:ext cx="609600" cy="517524"/>
          </a:xfrm>
        </p:spPr>
        <p:txBody>
          <a:bodyPr/>
          <a:lstStyle/>
          <a:p>
            <a:fld id="{2B6074D1-F065-4802-B0F5-2923BA240C1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99" name="Title 1"/>
          <p:cNvSpPr>
            <a:spLocks noGrp="1"/>
          </p:cNvSpPr>
          <p:nvPr>
            <p:ph type="title"/>
          </p:nvPr>
        </p:nvSpPr>
        <p:spPr/>
        <p:txBody>
          <a:bodyPr/>
          <a:lstStyle/>
          <a:p>
            <a:r>
              <a:rPr kumimoji="0" lang="en-US"/>
              <a:t>Click to edit Master title style</a:t>
            </a:r>
          </a:p>
        </p:txBody>
      </p:sp>
      <p:sp>
        <p:nvSpPr>
          <p:cNvPr id="1048700" name="Date Placeholder 4"/>
          <p:cNvSpPr>
            <a:spLocks noGrp="1"/>
          </p:cNvSpPr>
          <p:nvPr>
            <p:ph type="dt" sz="half" idx="10"/>
          </p:nvPr>
        </p:nvSpPr>
        <p:spPr/>
        <p:txBody>
          <a:bodyPr/>
          <a:lstStyle/>
          <a:p>
            <a:fld id="{9D537DCC-CAFE-41AE-9F6C-ECC3AEDB91A5}" type="datetimeFigureOut">
              <a:rPr lang="en-US" smtClean="0"/>
              <a:pPr/>
              <a:t>5/4/2023</a:t>
            </a:fld>
            <a:endParaRPr lang="en-US"/>
          </a:p>
        </p:txBody>
      </p:sp>
      <p:sp>
        <p:nvSpPr>
          <p:cNvPr id="1048701" name="Footer Placeholder 5"/>
          <p:cNvSpPr>
            <a:spLocks noGrp="1"/>
          </p:cNvSpPr>
          <p:nvPr>
            <p:ph type="ftr" sz="quarter" idx="11"/>
          </p:nvPr>
        </p:nvSpPr>
        <p:spPr/>
        <p:txBody>
          <a:bodyPr/>
          <a:lstStyle/>
          <a:p>
            <a:endParaRPr lang="en-US"/>
          </a:p>
        </p:txBody>
      </p:sp>
      <p:sp>
        <p:nvSpPr>
          <p:cNvPr id="1048702" name="Slide Number Placeholder 6"/>
          <p:cNvSpPr>
            <a:spLocks noGrp="1"/>
          </p:cNvSpPr>
          <p:nvPr>
            <p:ph type="sldNum" sz="quarter" idx="12"/>
          </p:nvPr>
        </p:nvSpPr>
        <p:spPr/>
        <p:txBody>
          <a:bodyPr/>
          <a:lstStyle/>
          <a:p>
            <a:fld id="{2B6074D1-F065-4802-B0F5-2923BA240C1B}" type="slidenum">
              <a:rPr lang="en-US" smtClean="0"/>
              <a:pPr/>
              <a:t>‹#›</a:t>
            </a:fld>
            <a:endParaRPr lang="en-US"/>
          </a:p>
        </p:txBody>
      </p:sp>
      <p:sp>
        <p:nvSpPr>
          <p:cNvPr id="1048703"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704"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5" name="Title 1"/>
          <p:cNvSpPr>
            <a:spLocks noGrp="1"/>
          </p:cNvSpPr>
          <p:nvPr>
            <p:ph type="title"/>
          </p:nvPr>
        </p:nvSpPr>
        <p:spPr>
          <a:xfrm>
            <a:off x="457200" y="273050"/>
            <a:ext cx="7543800" cy="1143000"/>
          </a:xfrm>
        </p:spPr>
        <p:txBody>
          <a:bodyPr anchor="b"/>
          <a:lstStyle/>
          <a:p>
            <a:r>
              <a:rPr kumimoji="0" lang="en-US"/>
              <a:t>Click to edit Master title style</a:t>
            </a:r>
          </a:p>
        </p:txBody>
      </p:sp>
      <p:sp>
        <p:nvSpPr>
          <p:cNvPr id="1048706" name="Date Placeholder 6"/>
          <p:cNvSpPr>
            <a:spLocks noGrp="1"/>
          </p:cNvSpPr>
          <p:nvPr>
            <p:ph type="dt" sz="half" idx="10"/>
          </p:nvPr>
        </p:nvSpPr>
        <p:spPr/>
        <p:txBody>
          <a:bodyPr/>
          <a:lstStyle/>
          <a:p>
            <a:fld id="{9D537DCC-CAFE-41AE-9F6C-ECC3AEDB91A5}" type="datetimeFigureOut">
              <a:rPr lang="en-US" smtClean="0"/>
              <a:pPr/>
              <a:t>5/4/2023</a:t>
            </a:fld>
            <a:endParaRPr lang="en-US"/>
          </a:p>
        </p:txBody>
      </p:sp>
      <p:sp>
        <p:nvSpPr>
          <p:cNvPr id="1048707" name="Footer Placeholder 7"/>
          <p:cNvSpPr>
            <a:spLocks noGrp="1"/>
          </p:cNvSpPr>
          <p:nvPr>
            <p:ph type="ftr" sz="quarter" idx="11"/>
          </p:nvPr>
        </p:nvSpPr>
        <p:spPr/>
        <p:txBody>
          <a:bodyPr/>
          <a:lstStyle/>
          <a:p>
            <a:endParaRPr lang="en-US"/>
          </a:p>
        </p:txBody>
      </p:sp>
      <p:sp>
        <p:nvSpPr>
          <p:cNvPr id="1048708" name="Slide Number Placeholder 8"/>
          <p:cNvSpPr>
            <a:spLocks noGrp="1"/>
          </p:cNvSpPr>
          <p:nvPr>
            <p:ph type="sldNum" sz="quarter" idx="12"/>
          </p:nvPr>
        </p:nvSpPr>
        <p:spPr/>
        <p:txBody>
          <a:bodyPr/>
          <a:lstStyle/>
          <a:p>
            <a:fld id="{2B6074D1-F065-4802-B0F5-2923BA240C1B}" type="slidenum">
              <a:rPr lang="en-US" smtClean="0"/>
              <a:pPr/>
              <a:t>‹#›</a:t>
            </a:fld>
            <a:endParaRPr lang="en-US"/>
          </a:p>
        </p:txBody>
      </p:sp>
      <p:sp>
        <p:nvSpPr>
          <p:cNvPr id="1048709"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710"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711"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048712"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kumimoji="0" lang="en-US"/>
              <a:t>Click to edit Master title style</a:t>
            </a:r>
          </a:p>
        </p:txBody>
      </p:sp>
      <p:sp>
        <p:nvSpPr>
          <p:cNvPr id="1048652" name="Date Placeholder 5"/>
          <p:cNvSpPr>
            <a:spLocks noGrp="1"/>
          </p:cNvSpPr>
          <p:nvPr>
            <p:ph type="dt" sz="half" idx="10"/>
          </p:nvPr>
        </p:nvSpPr>
        <p:spPr/>
        <p:txBody>
          <a:bodyPr rtlCol="0"/>
          <a:lstStyle/>
          <a:p>
            <a:fld id="{9D537DCC-CAFE-41AE-9F6C-ECC3AEDB91A5}" type="datetimeFigureOut">
              <a:rPr lang="en-US" smtClean="0"/>
              <a:pPr/>
              <a:t>5/4/2023</a:t>
            </a:fld>
            <a:endParaRPr lang="en-US"/>
          </a:p>
        </p:txBody>
      </p:sp>
      <p:sp>
        <p:nvSpPr>
          <p:cNvPr id="1048653" name="Slide Number Placeholder 6"/>
          <p:cNvSpPr>
            <a:spLocks noGrp="1"/>
          </p:cNvSpPr>
          <p:nvPr>
            <p:ph type="sldNum" sz="quarter" idx="11"/>
          </p:nvPr>
        </p:nvSpPr>
        <p:spPr/>
        <p:txBody>
          <a:bodyPr rtlCol="0"/>
          <a:lstStyle/>
          <a:p>
            <a:fld id="{2B6074D1-F065-4802-B0F5-2923BA240C1B}" type="slidenum">
              <a:rPr lang="en-US" smtClean="0"/>
              <a:pPr/>
              <a:t>‹#›</a:t>
            </a:fld>
            <a:endParaRPr lang="en-US"/>
          </a:p>
        </p:txBody>
      </p:sp>
      <p:sp>
        <p:nvSpPr>
          <p:cNvPr id="1048654"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13" name="Date Placeholder 1"/>
          <p:cNvSpPr>
            <a:spLocks noGrp="1"/>
          </p:cNvSpPr>
          <p:nvPr>
            <p:ph type="dt" sz="half" idx="10"/>
          </p:nvPr>
        </p:nvSpPr>
        <p:spPr/>
        <p:txBody>
          <a:bodyPr/>
          <a:lstStyle/>
          <a:p>
            <a:fld id="{9D537DCC-CAFE-41AE-9F6C-ECC3AEDB91A5}" type="datetimeFigureOut">
              <a:rPr lang="en-US" smtClean="0"/>
              <a:pPr/>
              <a:t>5/4/2023</a:t>
            </a:fld>
            <a:endParaRPr lang="en-US"/>
          </a:p>
        </p:txBody>
      </p:sp>
      <p:sp>
        <p:nvSpPr>
          <p:cNvPr id="1048714" name="Footer Placeholder 2"/>
          <p:cNvSpPr>
            <a:spLocks noGrp="1"/>
          </p:cNvSpPr>
          <p:nvPr>
            <p:ph type="ftr" sz="quarter" idx="11"/>
          </p:nvPr>
        </p:nvSpPr>
        <p:spPr/>
        <p:txBody>
          <a:bodyPr/>
          <a:lstStyle/>
          <a:p>
            <a:endParaRPr lang="en-US"/>
          </a:p>
        </p:txBody>
      </p:sp>
      <p:sp>
        <p:nvSpPr>
          <p:cNvPr id="1048715" name="Slide Number Placeholder 3"/>
          <p:cNvSpPr>
            <a:spLocks noGrp="1"/>
          </p:cNvSpPr>
          <p:nvPr>
            <p:ph type="sldNum" sz="quarter" idx="12"/>
          </p:nvPr>
        </p:nvSpPr>
        <p:spPr/>
        <p:txBody>
          <a:bodyPr/>
          <a:lstStyle/>
          <a:p>
            <a:fld id="{2B6074D1-F065-4802-B0F5-2923BA240C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48716"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717"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1048718"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048719"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720"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72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72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72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72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725"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726" name="Date Placeholder 20"/>
          <p:cNvSpPr>
            <a:spLocks noGrp="1"/>
          </p:cNvSpPr>
          <p:nvPr>
            <p:ph type="dt" sz="half" idx="14"/>
          </p:nvPr>
        </p:nvSpPr>
        <p:spPr/>
        <p:txBody>
          <a:bodyPr rtlCol="0"/>
          <a:lstStyle/>
          <a:p>
            <a:fld id="{9D537DCC-CAFE-41AE-9F6C-ECC3AEDB91A5}" type="datetimeFigureOut">
              <a:rPr lang="en-US" smtClean="0"/>
              <a:pPr/>
              <a:t>5/4/2023</a:t>
            </a:fld>
            <a:endParaRPr lang="en-US"/>
          </a:p>
        </p:txBody>
      </p:sp>
      <p:sp>
        <p:nvSpPr>
          <p:cNvPr id="1048727" name="Slide Number Placeholder 21"/>
          <p:cNvSpPr>
            <a:spLocks noGrp="1"/>
          </p:cNvSpPr>
          <p:nvPr>
            <p:ph type="sldNum" sz="quarter" idx="15"/>
          </p:nvPr>
        </p:nvSpPr>
        <p:spPr/>
        <p:txBody>
          <a:bodyPr rtlCol="0"/>
          <a:lstStyle/>
          <a:p>
            <a:fld id="{2B6074D1-F065-4802-B0F5-2923BA240C1B}" type="slidenum">
              <a:rPr lang="en-US" smtClean="0"/>
              <a:pPr/>
              <a:t>‹#›</a:t>
            </a:fld>
            <a:endParaRPr lang="en-US"/>
          </a:p>
        </p:txBody>
      </p:sp>
      <p:sp>
        <p:nvSpPr>
          <p:cNvPr id="1048728"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60"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61"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6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104866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104866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48665"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66"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67"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68"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669"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670" name="Date Placeholder 16"/>
          <p:cNvSpPr>
            <a:spLocks noGrp="1"/>
          </p:cNvSpPr>
          <p:nvPr>
            <p:ph type="dt" sz="half" idx="10"/>
          </p:nvPr>
        </p:nvSpPr>
        <p:spPr/>
        <p:txBody>
          <a:bodyPr rtlCol="0"/>
          <a:lstStyle/>
          <a:p>
            <a:fld id="{9D537DCC-CAFE-41AE-9F6C-ECC3AEDB91A5}" type="datetimeFigureOut">
              <a:rPr lang="en-US" smtClean="0"/>
              <a:pPr/>
              <a:t>5/4/2023</a:t>
            </a:fld>
            <a:endParaRPr lang="en-US"/>
          </a:p>
        </p:txBody>
      </p:sp>
      <p:sp>
        <p:nvSpPr>
          <p:cNvPr id="1048671" name="Slide Number Placeholder 17"/>
          <p:cNvSpPr>
            <a:spLocks noGrp="1"/>
          </p:cNvSpPr>
          <p:nvPr>
            <p:ph type="sldNum" sz="quarter" idx="11"/>
          </p:nvPr>
        </p:nvSpPr>
        <p:spPr/>
        <p:txBody>
          <a:bodyPr rtlCol="0"/>
          <a:lstStyle/>
          <a:p>
            <a:fld id="{2B6074D1-F065-4802-B0F5-2923BA240C1B}" type="slidenum">
              <a:rPr lang="en-US" smtClean="0"/>
              <a:pPr/>
              <a:t>‹#›</a:t>
            </a:fld>
            <a:endParaRPr lang="en-US"/>
          </a:p>
        </p:txBody>
      </p:sp>
      <p:sp>
        <p:nvSpPr>
          <p:cNvPr id="1048672"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577"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048578"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48579"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D537DCC-CAFE-41AE-9F6C-ECC3AEDB91A5}" type="datetimeFigureOut">
              <a:rPr lang="en-US" smtClean="0"/>
              <a:pPr/>
              <a:t>5/4/2023</a:t>
            </a:fld>
            <a:endParaRPr lang="en-US"/>
          </a:p>
        </p:txBody>
      </p:sp>
      <p:sp>
        <p:nvSpPr>
          <p:cNvPr id="1048580"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48581"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582"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583"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84"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585"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586"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6074D1-F065-4802-B0F5-2923BA240C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3" descr="C:\Users\user\Desktop\Speciality\images - 2023-08-20T175933.997.jpeg"/>
          <p:cNvPicPr>
            <a:picLocks noChangeAspect="1" noChangeArrowheads="1"/>
          </p:cNvPicPr>
          <p:nvPr/>
        </p:nvPicPr>
        <p:blipFill>
          <a:blip r:embed="rId3"/>
          <a:srcRect/>
          <a:stretch>
            <a:fillRect/>
          </a:stretch>
        </p:blipFill>
        <p:spPr bwMode="auto">
          <a:xfrm>
            <a:off x="152400" y="1447800"/>
            <a:ext cx="8610600" cy="5168295"/>
          </a:xfrm>
          <a:prstGeom prst="rect">
            <a:avLst/>
          </a:prstGeom>
          <a:noFill/>
        </p:spPr>
      </p:pic>
      <p:sp>
        <p:nvSpPr>
          <p:cNvPr id="1048602" name="Rectangle 1"/>
          <p:cNvSpPr/>
          <p:nvPr/>
        </p:nvSpPr>
        <p:spPr>
          <a:xfrm>
            <a:off x="152400" y="44321"/>
            <a:ext cx="8610600" cy="6085840"/>
          </a:xfrm>
          <a:prstGeom prst="rect">
            <a:avLst/>
          </a:prstGeom>
        </p:spPr>
        <p:txBody>
          <a:bodyPr wrap="square">
            <a:spAutoFit/>
          </a:bodyPr>
          <a:lstStyle/>
          <a:p>
            <a:pPr algn="ctr"/>
            <a:r>
              <a:rPr lang="en-US" altLang="en-US" sz="2400" b="1" dirty="0">
                <a:solidFill>
                  <a:srgbClr val="002060"/>
                </a:solidFill>
                <a:latin typeface="Times New Roman" panose="02020603050405020304" pitchFamily="18" charset="0"/>
                <a:cs typeface="Times New Roman" panose="02020603050405020304" pitchFamily="18" charset="0"/>
              </a:rPr>
              <a:t>FEDERAL MEDICAL CENTRE – AZARE</a:t>
            </a:r>
          </a:p>
          <a:p>
            <a:pPr algn="ctr"/>
            <a:r>
              <a:rPr lang="en-US" altLang="en-US" sz="2000" b="1" dirty="0">
                <a:solidFill>
                  <a:srgbClr val="002060"/>
                </a:solidFill>
                <a:latin typeface="Times New Roman" panose="02020603050405020304" pitchFamily="18" charset="0"/>
                <a:cs typeface="Times New Roman" panose="02020603050405020304" pitchFamily="18" charset="0"/>
              </a:rPr>
              <a:t>HOSPITAL CLINICAL PRESENTATION, </a:t>
            </a:r>
          </a:p>
          <a:p>
            <a:pPr algn="ctr"/>
            <a:endParaRPr lang="en-US" altLang="en-US" sz="2000" b="1" i="1" dirty="0">
              <a:solidFill>
                <a:srgbClr val="FFFF00"/>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endParaRPr>
          </a:p>
          <a:p>
            <a:pPr algn="ctr"/>
            <a:r>
              <a:rPr lang="en-US" altLang="en-US" sz="2000" b="1" i="1" dirty="0">
                <a:solidFill>
                  <a:srgbClr val="FFFF00"/>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ON</a:t>
            </a:r>
          </a:p>
          <a:p>
            <a:pPr algn="ctr"/>
            <a:endParaRPr lang="en-US" altLang="en-US" sz="2000" b="1" i="1" dirty="0">
              <a:solidFill>
                <a:srgbClr val="FFFF00"/>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endParaRPr>
          </a:p>
          <a:p>
            <a:pPr algn="ctr"/>
            <a:r>
              <a:rPr lang="en-US" altLang="en-US" sz="3200" b="1" dirty="0">
                <a:solidFill>
                  <a:srgbClr val="C00000"/>
                </a:solidFill>
                <a:latin typeface="Times New Roman" panose="02020603050405020304" pitchFamily="18" charset="0"/>
                <a:cs typeface="Times New Roman" panose="02020603050405020304" pitchFamily="18" charset="0"/>
              </a:rPr>
              <a:t>THE ROLE OF NURSES IN MENTAL HEALTH PROMOTION</a:t>
            </a:r>
            <a:endParaRPr lang="en-US" altLang="en-US" sz="1600" b="1" dirty="0">
              <a:solidFill>
                <a:srgbClr val="00B050"/>
              </a:solidFill>
              <a:latin typeface="Times New Roman" panose="02020603050405020304" pitchFamily="18" charset="0"/>
              <a:cs typeface="Times New Roman" panose="02020603050405020304" pitchFamily="18" charset="0"/>
            </a:endParaRPr>
          </a:p>
          <a:p>
            <a:pPr algn="ctr"/>
            <a:endParaRPr lang="en-US" altLang="en-US" sz="1600" b="1" dirty="0">
              <a:solidFill>
                <a:srgbClr val="00B050"/>
              </a:solidFill>
              <a:latin typeface="Times New Roman" panose="02020603050405020304" pitchFamily="18" charset="0"/>
              <a:cs typeface="Times New Roman" panose="02020603050405020304" pitchFamily="18" charset="0"/>
            </a:endParaRPr>
          </a:p>
          <a:p>
            <a:pPr algn="ctr"/>
            <a:endParaRPr lang="en-US" altLang="en-US" sz="1600" b="1" dirty="0">
              <a:solidFill>
                <a:srgbClr val="00B050"/>
              </a:solidFill>
              <a:latin typeface="Times New Roman" panose="02020603050405020304" pitchFamily="18" charset="0"/>
              <a:cs typeface="Times New Roman" panose="02020603050405020304" pitchFamily="18" charset="0"/>
            </a:endParaRPr>
          </a:p>
          <a:p>
            <a:pPr algn="ctr"/>
            <a:endParaRPr lang="en-US" altLang="en-US" sz="1600" b="1" dirty="0">
              <a:solidFill>
                <a:srgbClr val="00B050"/>
              </a:solidFill>
              <a:latin typeface="Times New Roman" panose="02020603050405020304" pitchFamily="18" charset="0"/>
              <a:cs typeface="Times New Roman" panose="02020603050405020304" pitchFamily="18" charset="0"/>
            </a:endParaRPr>
          </a:p>
          <a:p>
            <a:pPr algn="ctr"/>
            <a:r>
              <a:rPr lang="en-US" altLang="en-US" sz="2800" b="1" dirty="0">
                <a:solidFill>
                  <a:srgbClr val="00B050"/>
                </a:solidFill>
                <a:latin typeface="Times New Roman" panose="02020603050405020304" pitchFamily="18" charset="0"/>
                <a:cs typeface="Times New Roman" panose="02020603050405020304" pitchFamily="18" charset="0"/>
              </a:rPr>
              <a:t>PRESENTED BY </a:t>
            </a:r>
          </a:p>
          <a:p>
            <a:pPr algn="ctr"/>
            <a:r>
              <a:rPr lang="en-US" sz="3200" b="1" dirty="0">
                <a:solidFill>
                  <a:srgbClr val="002060"/>
                </a:solidFill>
                <a:latin typeface="Algerian" panose="04020705040A02060702" pitchFamily="82" charset="0"/>
              </a:rPr>
              <a:t>NURSING SERVICES DEPARTMENT</a:t>
            </a:r>
          </a:p>
          <a:p>
            <a:pPr algn="ctr"/>
            <a:r>
              <a:rPr lang="en-US" sz="3200" b="1" dirty="0">
                <a:solidFill>
                  <a:srgbClr val="00B050"/>
                </a:solidFill>
                <a:latin typeface="Times New Roman" panose="02020603050405020304" pitchFamily="18" charset="0"/>
                <a:cs typeface="Times New Roman" panose="02020603050405020304" pitchFamily="18" charset="0"/>
              </a:rPr>
              <a:t>PRESENTER: </a:t>
            </a:r>
            <a:r>
              <a:rPr lang="en-US" sz="3200" b="1" dirty="0">
                <a:solidFill>
                  <a:srgbClr val="7030A0"/>
                </a:solidFill>
                <a:latin typeface="Times New Roman" panose="02020603050405020304" pitchFamily="18" charset="0"/>
                <a:cs typeface="Times New Roman" panose="02020603050405020304" pitchFamily="18" charset="0"/>
              </a:rPr>
              <a:t>Nr</a:t>
            </a:r>
            <a:r>
              <a:rPr lang="en-US" sz="3200" b="1" dirty="0" smtClean="0">
                <a:solidFill>
                  <a:srgbClr val="7030A0"/>
                </a:solidFill>
                <a:latin typeface="Times New Roman" panose="02020603050405020304" pitchFamily="18" charset="0"/>
                <a:cs typeface="Times New Roman" panose="02020603050405020304" pitchFamily="18" charset="0"/>
              </a:rPr>
              <a: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UMAR GAZALI ISHAQ</a:t>
            </a:r>
            <a:endParaRPr lang="en-US" b="1" dirty="0">
              <a:solidFill>
                <a:srgbClr val="7030A0"/>
              </a:solidFill>
              <a:latin typeface="Times New Roman" panose="02020603050405020304" pitchFamily="18" charset="0"/>
              <a:cs typeface="Times New Roman" panose="02020603050405020304" pitchFamily="18" charset="0"/>
            </a:endParaRPr>
          </a:p>
          <a:p>
            <a:pPr algn="ctr"/>
            <a:r>
              <a:rPr lang="en-US" b="1" dirty="0">
                <a:solidFill>
                  <a:srgbClr val="7030A0"/>
                </a:solidFill>
                <a:latin typeface="Times New Roman" panose="02020603050405020304" pitchFamily="18" charset="0"/>
                <a:cs typeface="Times New Roman" panose="02020603050405020304" pitchFamily="18" charset="0"/>
              </a:rPr>
              <a:t>	</a:t>
            </a:r>
            <a:endParaRPr lang="en-US" sz="2800" b="1" dirty="0">
              <a:solidFill>
                <a:srgbClr val="C00000"/>
              </a:solidFill>
              <a:latin typeface="Constantia" panose="02030602050306030303" pitchFamily="18" charset="0"/>
              <a:cs typeface="Arial" panose="020B0604020202020204" pitchFamily="34" charset="0"/>
            </a:endParaRPr>
          </a:p>
          <a:p>
            <a:pPr algn="ctr"/>
            <a:r>
              <a:rPr lang="en-US" sz="2800" b="1" dirty="0" smtClean="0">
                <a:solidFill>
                  <a:srgbClr val="C00000"/>
                </a:solidFill>
                <a:latin typeface="Constantia" panose="02030602050306030303" pitchFamily="18" charset="0"/>
                <a:cs typeface="Arial" panose="020B0604020202020204" pitchFamily="34" charset="0"/>
              </a:rPr>
              <a:t>DATE</a:t>
            </a:r>
            <a:r>
              <a:rPr lang="en-US" sz="2800" b="1" dirty="0">
                <a:solidFill>
                  <a:srgbClr val="C00000"/>
                </a:solidFill>
                <a:latin typeface="Constantia" panose="02030602050306030303" pitchFamily="18" charset="0"/>
                <a:cs typeface="Arial" panose="020B0604020202020204" pitchFamily="34" charset="0"/>
              </a:rPr>
              <a:t>; 23</a:t>
            </a:r>
            <a:r>
              <a:rPr lang="en-US" sz="2800" b="1" baseline="30000" dirty="0">
                <a:solidFill>
                  <a:srgbClr val="C00000"/>
                </a:solidFill>
                <a:latin typeface="Constantia" panose="02030602050306030303" pitchFamily="18" charset="0"/>
                <a:cs typeface="Arial" panose="020B0604020202020204" pitchFamily="34" charset="0"/>
              </a:rPr>
              <a:t>RD</a:t>
            </a:r>
            <a:r>
              <a:rPr lang="en-US" sz="2800" b="1" dirty="0">
                <a:solidFill>
                  <a:srgbClr val="C00000"/>
                </a:solidFill>
                <a:latin typeface="Constantia" panose="02030602050306030303" pitchFamily="18" charset="0"/>
                <a:cs typeface="Arial" panose="020B0604020202020204" pitchFamily="34" charset="0"/>
              </a:rPr>
              <a:t> AUGUST, 2023</a:t>
            </a:r>
            <a:endParaRPr lang="en-US" sz="1100" b="1" dirty="0">
              <a:solidFill>
                <a:srgbClr val="C00000"/>
              </a:solidFill>
              <a:latin typeface="Constantia" panose="02030602050306030303" pitchFamily="18" charset="0"/>
            </a:endParaRPr>
          </a:p>
          <a:p>
            <a:pPr algn="ctr"/>
            <a:endParaRPr lang="en-US" sz="4400" dirty="0">
              <a:solidFill>
                <a:srgbClr val="002060"/>
              </a:solidFill>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2" descr="C:\Users\user\Desktop\Speciality\images - 2023-08-20T175008.079.jpeg"/>
          <p:cNvPicPr>
            <a:picLocks noChangeAspect="1" noChangeArrowheads="1"/>
          </p:cNvPicPr>
          <p:nvPr/>
        </p:nvPicPr>
        <p:blipFill>
          <a:blip r:embed="rId2"/>
          <a:srcRect/>
          <a:stretch>
            <a:fillRect/>
          </a:stretch>
        </p:blipFill>
        <p:spPr bwMode="auto">
          <a:xfrm>
            <a:off x="3945340" y="1295400"/>
            <a:ext cx="4630003" cy="5105400"/>
          </a:xfrm>
          <a:prstGeom prst="rect">
            <a:avLst/>
          </a:prstGeom>
          <a:noFill/>
        </p:spPr>
      </p:pic>
      <p:sp>
        <p:nvSpPr>
          <p:cNvPr id="1048617" name="Title 1"/>
          <p:cNvSpPr>
            <a:spLocks noGrp="1"/>
          </p:cNvSpPr>
          <p:nvPr>
            <p:ph type="title"/>
          </p:nvPr>
        </p:nvSpPr>
        <p:spPr/>
        <p:txBody>
          <a:bodyPr>
            <a:noAutofit/>
          </a:bodyPr>
          <a:lstStyle/>
          <a:p>
            <a:pPr algn="ctr"/>
            <a:r>
              <a:rPr lang="en-US" sz="2800" b="1" dirty="0"/>
              <a:t>SIGNS OF GOOD MENTAL HEALTH/ ILLNESS</a:t>
            </a:r>
          </a:p>
        </p:txBody>
      </p:sp>
      <p:sp>
        <p:nvSpPr>
          <p:cNvPr id="1048618" name="Content Placeholder 2"/>
          <p:cNvSpPr>
            <a:spLocks noGrp="1"/>
          </p:cNvSpPr>
          <p:nvPr>
            <p:ph sz="quarter" idx="1"/>
          </p:nvPr>
        </p:nvSpPr>
        <p:spPr>
          <a:xfrm>
            <a:off x="457199" y="1600200"/>
            <a:ext cx="8118143" cy="4873752"/>
          </a:xfrm>
        </p:spPr>
        <p:txBody>
          <a:bodyPr>
            <a:normAutofit/>
          </a:bodyPr>
          <a:lstStyle/>
          <a:p>
            <a:pPr marL="0" indent="0">
              <a:lnSpc>
                <a:spcPct val="150000"/>
              </a:lnSpc>
              <a:buNone/>
            </a:pPr>
            <a:r>
              <a:rPr lang="en-US" dirty="0">
                <a:latin typeface="Times New Roman" panose="02020603050405020304" pitchFamily="18" charset="0"/>
                <a:cs typeface="Times New Roman" panose="02020603050405020304" pitchFamily="18" charset="0"/>
              </a:rPr>
              <a:t>SIGNS OF </a:t>
            </a:r>
            <a:r>
              <a:rPr lang="en-US" b="1" dirty="0">
                <a:solidFill>
                  <a:srgbClr val="00B050"/>
                </a:solidFill>
                <a:latin typeface="Times New Roman" panose="02020603050405020304" pitchFamily="18" charset="0"/>
                <a:cs typeface="Times New Roman" panose="02020603050405020304" pitchFamily="18" charset="0"/>
              </a:rPr>
              <a:t>GOOD</a:t>
            </a:r>
            <a:r>
              <a:rPr lang="en-US" dirty="0">
                <a:latin typeface="Times New Roman" panose="02020603050405020304" pitchFamily="18" charset="0"/>
                <a:cs typeface="Times New Roman" panose="02020603050405020304" pitchFamily="18" charset="0"/>
              </a:rPr>
              <a:t> MENTAL HEALTH</a:t>
            </a:r>
          </a:p>
          <a:p>
            <a:pPr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Positive self concepts.</a:t>
            </a:r>
          </a:p>
          <a:p>
            <a:pPr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Adaptive functioning. </a:t>
            </a:r>
            <a:endParaRPr 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a:lnSpc>
                <a:spcPct val="150000"/>
              </a:lnSpc>
              <a:buFont typeface="Wingdings" pitchFamily="2" charset="2"/>
              <a:buChar cha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17"/>
                                        </p:tgtEl>
                                        <p:attrNameLst>
                                          <p:attrName>style.visibility</p:attrName>
                                        </p:attrNameLst>
                                      </p:cBhvr>
                                      <p:to>
                                        <p:strVal val="visible"/>
                                      </p:to>
                                    </p:set>
                                    <p:anim calcmode="lin" valueType="num">
                                      <p:cBhvr additive="base">
                                        <p:cTn id="7" dur="500" fill="hold"/>
                                        <p:tgtEl>
                                          <p:spTgt spid="1048617"/>
                                        </p:tgtEl>
                                        <p:attrNameLst>
                                          <p:attrName>ppt_x</p:attrName>
                                        </p:attrNameLst>
                                      </p:cBhvr>
                                      <p:tavLst>
                                        <p:tav tm="0">
                                          <p:val>
                                            <p:strVal val="#ppt_x"/>
                                          </p:val>
                                        </p:tav>
                                        <p:tav tm="100000">
                                          <p:val>
                                            <p:strVal val="#ppt_x"/>
                                          </p:val>
                                        </p:tav>
                                      </p:tavLst>
                                    </p:anim>
                                    <p:anim calcmode="lin" valueType="num">
                                      <p:cBhvr additive="base">
                                        <p:cTn id="8" dur="500" fill="hold"/>
                                        <p:tgtEl>
                                          <p:spTgt spid="10486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18">
                                            <p:txEl>
                                              <p:pRg st="0" end="0"/>
                                            </p:txEl>
                                          </p:spTgt>
                                        </p:tgtEl>
                                        <p:attrNameLst>
                                          <p:attrName>style.visibility</p:attrName>
                                        </p:attrNameLst>
                                      </p:cBhvr>
                                      <p:to>
                                        <p:strVal val="visible"/>
                                      </p:to>
                                    </p:set>
                                    <p:anim calcmode="lin" valueType="num">
                                      <p:cBhvr additive="base">
                                        <p:cTn id="13" dur="500" fill="hold"/>
                                        <p:tgtEl>
                                          <p:spTgt spid="10486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18">
                                            <p:txEl>
                                              <p:pRg st="1" end="1"/>
                                            </p:txEl>
                                          </p:spTgt>
                                        </p:tgtEl>
                                        <p:attrNameLst>
                                          <p:attrName>style.visibility</p:attrName>
                                        </p:attrNameLst>
                                      </p:cBhvr>
                                      <p:to>
                                        <p:strVal val="visible"/>
                                      </p:to>
                                    </p:set>
                                    <p:anim calcmode="lin" valueType="num">
                                      <p:cBhvr additive="base">
                                        <p:cTn id="19" dur="500" fill="hold"/>
                                        <p:tgtEl>
                                          <p:spTgt spid="10486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18">
                                            <p:txEl>
                                              <p:pRg st="2" end="2"/>
                                            </p:txEl>
                                          </p:spTgt>
                                        </p:tgtEl>
                                        <p:attrNameLst>
                                          <p:attrName>style.visibility</p:attrName>
                                        </p:attrNameLst>
                                      </p:cBhvr>
                                      <p:to>
                                        <p:strVal val="visible"/>
                                      </p:to>
                                    </p:set>
                                    <p:anim calcmode="lin" valueType="num">
                                      <p:cBhvr additive="base">
                                        <p:cTn id="25" dur="500" fill="hold"/>
                                        <p:tgtEl>
                                          <p:spTgt spid="10486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p:bldP spid="10486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230822-WA0025.jpg"/>
          <p:cNvPicPr>
            <a:picLocks noChangeAspect="1"/>
          </p:cNvPicPr>
          <p:nvPr/>
        </p:nvPicPr>
        <p:blipFill>
          <a:blip r:embed="rId2"/>
          <a:stretch>
            <a:fillRect/>
          </a:stretch>
        </p:blipFill>
        <p:spPr>
          <a:xfrm>
            <a:off x="762000" y="1752600"/>
            <a:ext cx="7848600" cy="4267200"/>
          </a:xfrm>
          <a:prstGeom prst="rect">
            <a:avLst/>
          </a:prstGeom>
        </p:spPr>
      </p:pic>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SIGNS OF </a:t>
            </a:r>
            <a:r>
              <a:rPr lang="en-US" b="1" dirty="0" smtClean="0">
                <a:solidFill>
                  <a:srgbClr val="FF0000"/>
                </a:solidFill>
                <a:latin typeface="Times New Roman" panose="02020603050405020304" pitchFamily="18" charset="0"/>
                <a:cs typeface="Times New Roman" panose="02020603050405020304" pitchFamily="18" charset="0"/>
              </a:rPr>
              <a:t>POOR</a:t>
            </a:r>
            <a:r>
              <a:rPr lang="en-US" dirty="0" smtClean="0">
                <a:latin typeface="Times New Roman" panose="02020603050405020304" pitchFamily="18" charset="0"/>
                <a:cs typeface="Times New Roman" panose="02020603050405020304" pitchFamily="18" charset="0"/>
              </a:rPr>
              <a:t> MENTAL HEALTH </a:t>
            </a:r>
            <a:br>
              <a:rPr lang="en-US" dirty="0" smtClean="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sz="quarter" idx="1"/>
          </p:nvPr>
        </p:nvSpPr>
        <p:spPr/>
        <p:txBody>
          <a:bodyPr/>
          <a:lstStyle/>
          <a:p>
            <a:pPr>
              <a:lnSpc>
                <a:spcPct val="150000"/>
              </a:lnSpc>
              <a:buFont typeface="Wingdings" pitchFamily="2" charset="2"/>
              <a:buChar char="v"/>
            </a:pPr>
            <a:r>
              <a:rPr lang="en-US" dirty="0" smtClean="0">
                <a:latin typeface="Times New Roman" panose="02020603050405020304" pitchFamily="18" charset="0"/>
                <a:cs typeface="Times New Roman" panose="02020603050405020304" pitchFamily="18" charset="0"/>
              </a:rPr>
              <a:t>Impaired </a:t>
            </a:r>
            <a:r>
              <a:rPr lang="en-US" dirty="0" smtClean="0">
                <a:latin typeface="Times New Roman" panose="02020603050405020304" pitchFamily="18" charset="0"/>
                <a:cs typeface="Times New Roman" panose="02020603050405020304" pitchFamily="18" charset="0"/>
              </a:rPr>
              <a:t>self concept </a:t>
            </a:r>
          </a:p>
          <a:p>
            <a:pPr>
              <a:lnSpc>
                <a:spcPct val="150000"/>
              </a:lnSpc>
              <a:buFont typeface="Wingdings" pitchFamily="2" charset="2"/>
              <a:buChar char="v"/>
            </a:pPr>
            <a:r>
              <a:rPr lang="en-US" dirty="0" smtClean="0">
                <a:latin typeface="Times New Roman" panose="02020603050405020304" pitchFamily="18" charset="0"/>
                <a:cs typeface="Times New Roman" panose="02020603050405020304" pitchFamily="18" charset="0"/>
              </a:rPr>
              <a:t>Mal-adaptive functioning</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
          <p:cNvPicPr>
            <a:picLocks noChangeAspect="1"/>
          </p:cNvPicPr>
          <p:nvPr/>
        </p:nvPicPr>
        <p:blipFill>
          <a:blip r:embed="rId2"/>
          <a:stretch>
            <a:fillRect/>
          </a:stretch>
        </p:blipFill>
        <p:spPr>
          <a:xfrm>
            <a:off x="29570" y="0"/>
            <a:ext cx="8991600" cy="6858000"/>
          </a:xfrm>
          <a:prstGeom prst="rect">
            <a:avLst/>
          </a:prstGeom>
        </p:spPr>
      </p:pic>
      <p:sp>
        <p:nvSpPr>
          <p:cNvPr id="1048619" name="Title 1"/>
          <p:cNvSpPr>
            <a:spLocks noGrp="1"/>
          </p:cNvSpPr>
          <p:nvPr>
            <p:ph type="title"/>
          </p:nvPr>
        </p:nvSpPr>
        <p:spPr>
          <a:xfrm>
            <a:off x="152400" y="0"/>
            <a:ext cx="8991600" cy="1219200"/>
          </a:xfrm>
        </p:spPr>
        <p:txBody>
          <a:bodyPr>
            <a:no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Strategies to Promote Mental Health</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048620" name="Content Placeholder 2"/>
          <p:cNvSpPr>
            <a:spLocks noGrp="1"/>
          </p:cNvSpPr>
          <p:nvPr>
            <p:ph sz="quarter" idx="1"/>
          </p:nvPr>
        </p:nvSpPr>
        <p:spPr/>
        <p:txBody>
          <a:bodyPr>
            <a:normAutofit/>
          </a:bodyPr>
          <a:lstStyle/>
          <a:p>
            <a:pPr marL="514350" lvl="0" indent="-514350">
              <a:lnSpc>
                <a:spcPct val="150000"/>
              </a:lnSpc>
              <a:buFont typeface="+mj-lt"/>
              <a:buAutoNum type="arabicPeriod"/>
            </a:pPr>
            <a:r>
              <a:rPr lang="en-US"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Stress Management.</a:t>
            </a:r>
          </a:p>
          <a:p>
            <a:pPr marL="514350" lvl="0" indent="-514350">
              <a:lnSpc>
                <a:spcPct val="150000"/>
              </a:lnSpc>
              <a:buFont typeface="+mj-lt"/>
              <a:buAutoNum type="arabicPeriod"/>
            </a:pPr>
            <a:r>
              <a:rPr lang="en-US"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Assertive communication.</a:t>
            </a:r>
          </a:p>
          <a:p>
            <a:pPr marL="514350" lvl="0" indent="-514350">
              <a:lnSpc>
                <a:spcPct val="150000"/>
              </a:lnSpc>
              <a:buFont typeface="+mj-lt"/>
              <a:buAutoNum type="arabicPeriod"/>
            </a:pPr>
            <a:r>
              <a:rPr lang="en-US"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Anger management.</a:t>
            </a:r>
          </a:p>
          <a:p>
            <a:pPr marL="514350" lvl="0" indent="-514350">
              <a:lnSpc>
                <a:spcPct val="150000"/>
              </a:lnSpc>
              <a:buFont typeface="+mj-lt"/>
              <a:buAutoNum type="arabicPeriod"/>
            </a:pPr>
            <a:r>
              <a:rPr lang="en-US"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Work-life balance.</a:t>
            </a:r>
          </a:p>
          <a:p>
            <a:pPr marL="514350" lvl="0" indent="-514350">
              <a:lnSpc>
                <a:spcPct val="150000"/>
              </a:lnSpc>
              <a:buFont typeface="+mj-lt"/>
              <a:buAutoNum type="arabicPeriod"/>
            </a:pPr>
            <a:r>
              <a:rPr lang="en-US"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thinking.</a:t>
            </a:r>
          </a:p>
          <a:p>
            <a:pPr marL="514350" lvl="0" indent="-514350">
              <a:lnSpc>
                <a:spcPct val="150000"/>
              </a:lnSpc>
              <a:buFont typeface="+mj-lt"/>
              <a:buAutoNum type="arabicPeriod"/>
            </a:pPr>
            <a:r>
              <a:rPr lang="en-US"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Social support.</a:t>
            </a:r>
          </a:p>
          <a:p>
            <a:pPr marL="514350" lvl="0" indent="-514350">
              <a:lnSpc>
                <a:spcPct val="150000"/>
              </a:lnSpc>
              <a:buFont typeface="+mj-lt"/>
              <a:buAutoNum type="arabicPeriod"/>
            </a:pPr>
            <a:r>
              <a:rPr lang="en-US"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Spirituality.</a:t>
            </a:r>
          </a:p>
          <a:p>
            <a:pPr marL="514350" lvl="0" indent="-514350">
              <a:lnSpc>
                <a:spcPct val="150000"/>
              </a:lnSpc>
              <a:buFont typeface="+mj-lt"/>
              <a:buAutoNum type="arabicPeriod"/>
            </a:pPr>
            <a:endParaRPr lang="en-US"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66"/>
                                        </p:tgtEl>
                                        <p:attrNameLst>
                                          <p:attrName>style.visibility</p:attrName>
                                        </p:attrNameLst>
                                      </p:cBhvr>
                                      <p:to>
                                        <p:strVal val="visible"/>
                                      </p:to>
                                    </p:set>
                                    <p:anim calcmode="lin" valueType="num">
                                      <p:cBhvr additive="base">
                                        <p:cTn id="7" dur="500" fill="hold"/>
                                        <p:tgtEl>
                                          <p:spTgt spid="2097166"/>
                                        </p:tgtEl>
                                        <p:attrNameLst>
                                          <p:attrName>ppt_x</p:attrName>
                                        </p:attrNameLst>
                                      </p:cBhvr>
                                      <p:tavLst>
                                        <p:tav tm="0">
                                          <p:val>
                                            <p:strVal val="#ppt_x"/>
                                          </p:val>
                                        </p:tav>
                                        <p:tav tm="100000">
                                          <p:val>
                                            <p:strVal val="#ppt_x"/>
                                          </p:val>
                                        </p:tav>
                                      </p:tavLst>
                                    </p:anim>
                                    <p:anim calcmode="lin" valueType="num">
                                      <p:cBhvr additive="base">
                                        <p:cTn id="8" dur="500" fill="hold"/>
                                        <p:tgtEl>
                                          <p:spTgt spid="20971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619"/>
                                        </p:tgtEl>
                                        <p:attrNameLst>
                                          <p:attrName>style.visibility</p:attrName>
                                        </p:attrNameLst>
                                      </p:cBhvr>
                                      <p:to>
                                        <p:strVal val="visible"/>
                                      </p:to>
                                    </p:set>
                                    <p:anim calcmode="lin" valueType="num">
                                      <p:cBhvr additive="base">
                                        <p:cTn id="11" dur="500" fill="hold"/>
                                        <p:tgtEl>
                                          <p:spTgt spid="1048619"/>
                                        </p:tgtEl>
                                        <p:attrNameLst>
                                          <p:attrName>ppt_x</p:attrName>
                                        </p:attrNameLst>
                                      </p:cBhvr>
                                      <p:tavLst>
                                        <p:tav tm="0">
                                          <p:val>
                                            <p:strVal val="#ppt_x"/>
                                          </p:val>
                                        </p:tav>
                                        <p:tav tm="100000">
                                          <p:val>
                                            <p:strVal val="#ppt_x"/>
                                          </p:val>
                                        </p:tav>
                                      </p:tavLst>
                                    </p:anim>
                                    <p:anim calcmode="lin" valueType="num">
                                      <p:cBhvr additive="base">
                                        <p:cTn id="12" dur="500" fill="hold"/>
                                        <p:tgtEl>
                                          <p:spTgt spid="10486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8620">
                                            <p:txEl>
                                              <p:pRg st="0" end="0"/>
                                            </p:txEl>
                                          </p:spTgt>
                                        </p:tgtEl>
                                        <p:attrNameLst>
                                          <p:attrName>style.visibility</p:attrName>
                                        </p:attrNameLst>
                                      </p:cBhvr>
                                      <p:to>
                                        <p:strVal val="visible"/>
                                      </p:to>
                                    </p:set>
                                    <p:anim calcmode="lin" valueType="num">
                                      <p:cBhvr additive="base">
                                        <p:cTn id="15" dur="500" fill="hold"/>
                                        <p:tgtEl>
                                          <p:spTgt spid="104862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6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48620">
                                            <p:txEl>
                                              <p:pRg st="1" end="1"/>
                                            </p:txEl>
                                          </p:spTgt>
                                        </p:tgtEl>
                                        <p:attrNameLst>
                                          <p:attrName>style.visibility</p:attrName>
                                        </p:attrNameLst>
                                      </p:cBhvr>
                                      <p:to>
                                        <p:strVal val="visible"/>
                                      </p:to>
                                    </p:set>
                                    <p:anim calcmode="lin" valueType="num">
                                      <p:cBhvr additive="base">
                                        <p:cTn id="21" dur="500" fill="hold"/>
                                        <p:tgtEl>
                                          <p:spTgt spid="104862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86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8620">
                                            <p:txEl>
                                              <p:pRg st="2" end="2"/>
                                            </p:txEl>
                                          </p:spTgt>
                                        </p:tgtEl>
                                        <p:attrNameLst>
                                          <p:attrName>style.visibility</p:attrName>
                                        </p:attrNameLst>
                                      </p:cBhvr>
                                      <p:to>
                                        <p:strVal val="visible"/>
                                      </p:to>
                                    </p:set>
                                    <p:anim calcmode="lin" valueType="num">
                                      <p:cBhvr additive="base">
                                        <p:cTn id="27" dur="500" fill="hold"/>
                                        <p:tgtEl>
                                          <p:spTgt spid="104862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86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48620">
                                            <p:txEl>
                                              <p:pRg st="3" end="3"/>
                                            </p:txEl>
                                          </p:spTgt>
                                        </p:tgtEl>
                                        <p:attrNameLst>
                                          <p:attrName>style.visibility</p:attrName>
                                        </p:attrNameLst>
                                      </p:cBhvr>
                                      <p:to>
                                        <p:strVal val="visible"/>
                                      </p:to>
                                    </p:set>
                                    <p:anim calcmode="lin" valueType="num">
                                      <p:cBhvr additive="base">
                                        <p:cTn id="33" dur="500" fill="hold"/>
                                        <p:tgtEl>
                                          <p:spTgt spid="1048620">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86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48620">
                                            <p:txEl>
                                              <p:pRg st="4" end="4"/>
                                            </p:txEl>
                                          </p:spTgt>
                                        </p:tgtEl>
                                        <p:attrNameLst>
                                          <p:attrName>style.visibility</p:attrName>
                                        </p:attrNameLst>
                                      </p:cBhvr>
                                      <p:to>
                                        <p:strVal val="visible"/>
                                      </p:to>
                                    </p:set>
                                    <p:anim calcmode="lin" valueType="num">
                                      <p:cBhvr additive="base">
                                        <p:cTn id="39" dur="500" fill="hold"/>
                                        <p:tgtEl>
                                          <p:spTgt spid="104862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486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48620">
                                            <p:txEl>
                                              <p:pRg st="5" end="5"/>
                                            </p:txEl>
                                          </p:spTgt>
                                        </p:tgtEl>
                                        <p:attrNameLst>
                                          <p:attrName>style.visibility</p:attrName>
                                        </p:attrNameLst>
                                      </p:cBhvr>
                                      <p:to>
                                        <p:strVal val="visible"/>
                                      </p:to>
                                    </p:set>
                                    <p:anim calcmode="lin" valueType="num">
                                      <p:cBhvr additive="base">
                                        <p:cTn id="45" dur="500" fill="hold"/>
                                        <p:tgtEl>
                                          <p:spTgt spid="104862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486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48620">
                                            <p:txEl>
                                              <p:pRg st="6" end="6"/>
                                            </p:txEl>
                                          </p:spTgt>
                                        </p:tgtEl>
                                        <p:attrNameLst>
                                          <p:attrName>style.visibility</p:attrName>
                                        </p:attrNameLst>
                                      </p:cBhvr>
                                      <p:to>
                                        <p:strVal val="visible"/>
                                      </p:to>
                                    </p:set>
                                    <p:anim calcmode="lin" valueType="num">
                                      <p:cBhvr additive="base">
                                        <p:cTn id="51" dur="500" fill="hold"/>
                                        <p:tgtEl>
                                          <p:spTgt spid="1048620">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486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p:bldP spid="10486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2" descr="C:\Users\user\Desktop\Speciality\New folder\images - 2023-08-21T164614.117.jpeg"/>
          <p:cNvPicPr>
            <a:picLocks noChangeAspect="1" noChangeArrowheads="1"/>
          </p:cNvPicPr>
          <p:nvPr/>
        </p:nvPicPr>
        <p:blipFill>
          <a:blip r:embed="rId2"/>
          <a:srcRect/>
          <a:stretch>
            <a:fillRect/>
          </a:stretch>
        </p:blipFill>
        <p:spPr bwMode="auto">
          <a:xfrm>
            <a:off x="1524000" y="1295400"/>
            <a:ext cx="5715000" cy="2241006"/>
          </a:xfrm>
          <a:prstGeom prst="rect">
            <a:avLst/>
          </a:prstGeom>
          <a:noFill/>
        </p:spPr>
      </p:pic>
      <p:sp>
        <p:nvSpPr>
          <p:cNvPr id="1048621" name="Title 1"/>
          <p:cNvSpPr>
            <a:spLocks noGrp="1"/>
          </p:cNvSpPr>
          <p:nvPr>
            <p:ph type="title"/>
          </p:nvPr>
        </p:nvSpPr>
        <p:spPr>
          <a:xfrm>
            <a:off x="152400" y="274638"/>
            <a:ext cx="8839200" cy="1143000"/>
          </a:xfrm>
        </p:spPr>
        <p:txBody>
          <a:bodyPr>
            <a:normAutofit/>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Role of nurses in mental health promotion</a:t>
            </a:r>
          </a:p>
        </p:txBody>
      </p:sp>
      <p:sp>
        <p:nvSpPr>
          <p:cNvPr id="1048622" name="Content Placeholder 2"/>
          <p:cNvSpPr>
            <a:spLocks noGrp="1"/>
          </p:cNvSpPr>
          <p:nvPr>
            <p:ph sz="quarter" idx="1"/>
          </p:nvPr>
        </p:nvSpPr>
        <p:spPr>
          <a:xfrm>
            <a:off x="457200" y="1600200"/>
            <a:ext cx="8305800" cy="4873752"/>
          </a:xfrm>
        </p:spPr>
        <p:txBody>
          <a:bodyPr/>
          <a:lstStyle/>
          <a:p>
            <a:pPr algn="just">
              <a:buFont typeface="Wingdings" charset="2"/>
              <a:buChar char="ü"/>
            </a:pPr>
            <a:endParaRPr lang="en-US" b="1" i="1" dirty="0">
              <a:solidFill>
                <a:srgbClr val="C00000"/>
              </a:solidFill>
            </a:endParaRPr>
          </a:p>
          <a:p>
            <a:pPr algn="just">
              <a:buFont typeface="Wingdings" charset="2"/>
              <a:buChar char="ü"/>
            </a:pPr>
            <a:endParaRPr lang="en-US" b="1" i="1" dirty="0">
              <a:solidFill>
                <a:srgbClr val="C00000"/>
              </a:solidFill>
            </a:endParaRPr>
          </a:p>
          <a:p>
            <a:pPr algn="just">
              <a:buFont typeface="Wingdings" charset="2"/>
              <a:buChar char="ü"/>
            </a:pPr>
            <a:endParaRPr lang="en-US" dirty="0"/>
          </a:p>
          <a:p>
            <a:pPr algn="just">
              <a:buFont typeface="Wingdings" charset="2"/>
              <a:buChar char="ü"/>
            </a:pPr>
            <a:r>
              <a:rPr lang="en-US" dirty="0" smtClean="0">
                <a:latin typeface="Times New Roman" pitchFamily="18" charset="0"/>
                <a:cs typeface="Times New Roman" pitchFamily="18" charset="0"/>
              </a:rPr>
              <a:t>Data collection.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buFont typeface="Wingdings" charset="2"/>
              <a:buChar char="ü"/>
            </a:pPr>
            <a:endParaRPr lang="zh-CN" altLang="en-US" dirty="0">
              <a:latin typeface="Times New Roman" pitchFamily="18" charset="0"/>
              <a:cs typeface="Times New Roman" pitchFamily="18" charset="0"/>
            </a:endParaRPr>
          </a:p>
          <a:p>
            <a:pPr algn="just">
              <a:buFont typeface="Wingdings" charset="2"/>
              <a:buChar char="ü"/>
            </a:pPr>
            <a:r>
              <a:rPr lang="en-US"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nterviewing</a:t>
            </a:r>
            <a:r>
              <a:rPr lang="en-US" dirty="0">
                <a:latin typeface="Times New Roman" pitchFamily="18" charset="0"/>
                <a:cs typeface="Times New Roman" pitchFamily="18" charset="0"/>
              </a:rPr>
              <a:t>, behavioral observation, physical and mental health </a:t>
            </a:r>
            <a:r>
              <a:rPr lang="en-US" dirty="0" smtClean="0">
                <a:latin typeface="Times New Roman" pitchFamily="18" charset="0"/>
                <a:cs typeface="Times New Roman" pitchFamily="18" charset="0"/>
              </a:rPr>
              <a:t>assessment.</a:t>
            </a:r>
            <a:endParaRPr lang="zh-CN" altLang="en-US" dirty="0">
              <a:latin typeface="Times New Roman" pitchFamily="18" charset="0"/>
              <a:cs typeface="Times New Roman" pitchFamily="18" charset="0"/>
            </a:endParaRPr>
          </a:p>
          <a:p>
            <a:pPr algn="just">
              <a:buFont typeface="Wingdings" charset="2"/>
              <a:buChar char="ü"/>
            </a:pPr>
            <a:endParaRPr lang="zh-CN" altLang="en-US" dirty="0">
              <a:latin typeface="Times New Roman" pitchFamily="18" charset="0"/>
              <a:cs typeface="Times New Roman" pitchFamily="18" charset="0"/>
            </a:endParaRPr>
          </a:p>
          <a:p>
            <a:pPr algn="just">
              <a:buFont typeface="Wingdings" charset="2"/>
              <a:buChar char="ü"/>
            </a:pPr>
            <a:r>
              <a:rPr lang="en-US" dirty="0">
                <a:latin typeface="Times New Roman" pitchFamily="18" charset="0"/>
                <a:cs typeface="Times New Roman" pitchFamily="18" charset="0"/>
              </a:rPr>
              <a:t> Plan appropriate interventions with the client.</a:t>
            </a:r>
            <a:endParaRPr lang="zh-CN" altLang="en-US" dirty="0">
              <a:latin typeface="Times New Roman" pitchFamily="18" charset="0"/>
              <a:cs typeface="Times New Roman" pitchFamily="18" charset="0"/>
            </a:endParaRPr>
          </a:p>
          <a:p>
            <a:pPr algn="just">
              <a:buFont typeface="Wingdings" charset="2"/>
              <a:buChar char="ü"/>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1"/>
                                        </p:tgtEl>
                                        <p:attrNameLst>
                                          <p:attrName>style.visibility</p:attrName>
                                        </p:attrNameLst>
                                      </p:cBhvr>
                                      <p:to>
                                        <p:strVal val="visible"/>
                                      </p:to>
                                    </p:set>
                                    <p:anim calcmode="lin" valueType="num">
                                      <p:cBhvr additive="base">
                                        <p:cTn id="7" dur="500" fill="hold"/>
                                        <p:tgtEl>
                                          <p:spTgt spid="1048621"/>
                                        </p:tgtEl>
                                        <p:attrNameLst>
                                          <p:attrName>ppt_x</p:attrName>
                                        </p:attrNameLst>
                                      </p:cBhvr>
                                      <p:tavLst>
                                        <p:tav tm="0">
                                          <p:val>
                                            <p:strVal val="#ppt_x"/>
                                          </p:val>
                                        </p:tav>
                                        <p:tav tm="100000">
                                          <p:val>
                                            <p:strVal val="#ppt_x"/>
                                          </p:val>
                                        </p:tav>
                                      </p:tavLst>
                                    </p:anim>
                                    <p:anim calcmode="lin" valueType="num">
                                      <p:cBhvr additive="base">
                                        <p:cTn id="8" dur="500" fill="hold"/>
                                        <p:tgtEl>
                                          <p:spTgt spid="10486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167"/>
                                        </p:tgtEl>
                                        <p:attrNameLst>
                                          <p:attrName>style.visibility</p:attrName>
                                        </p:attrNameLst>
                                      </p:cBhvr>
                                      <p:to>
                                        <p:strVal val="visible"/>
                                      </p:to>
                                    </p:set>
                                    <p:anim calcmode="lin" valueType="num">
                                      <p:cBhvr additive="base">
                                        <p:cTn id="13" dur="500" fill="hold"/>
                                        <p:tgtEl>
                                          <p:spTgt spid="2097167"/>
                                        </p:tgtEl>
                                        <p:attrNameLst>
                                          <p:attrName>ppt_x</p:attrName>
                                        </p:attrNameLst>
                                      </p:cBhvr>
                                      <p:tavLst>
                                        <p:tav tm="0">
                                          <p:val>
                                            <p:strVal val="#ppt_x"/>
                                          </p:val>
                                        </p:tav>
                                        <p:tav tm="100000">
                                          <p:val>
                                            <p:strVal val="#ppt_x"/>
                                          </p:val>
                                        </p:tav>
                                      </p:tavLst>
                                    </p:anim>
                                    <p:anim calcmode="lin" valueType="num">
                                      <p:cBhvr additive="base">
                                        <p:cTn id="14" dur="500" fill="hold"/>
                                        <p:tgtEl>
                                          <p:spTgt spid="20971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22">
                                            <p:txEl>
                                              <p:pRg st="3" end="3"/>
                                            </p:txEl>
                                          </p:spTgt>
                                        </p:tgtEl>
                                        <p:attrNameLst>
                                          <p:attrName>style.visibility</p:attrName>
                                        </p:attrNameLst>
                                      </p:cBhvr>
                                      <p:to>
                                        <p:strVal val="visible"/>
                                      </p:to>
                                    </p:set>
                                    <p:anim calcmode="lin" valueType="num">
                                      <p:cBhvr additive="base">
                                        <p:cTn id="19" dur="500" fill="hold"/>
                                        <p:tgtEl>
                                          <p:spTgt spid="10486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p:bldP spid="10486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2" descr="C:\Users\user\Desktop\Speciality\New folder\images - 2023-08-21T160420.240.jpeg"/>
          <p:cNvPicPr>
            <a:picLocks noChangeAspect="1" noChangeArrowheads="1"/>
          </p:cNvPicPr>
          <p:nvPr/>
        </p:nvPicPr>
        <p:blipFill>
          <a:blip r:embed="rId2"/>
          <a:srcRect/>
          <a:stretch>
            <a:fillRect/>
          </a:stretch>
        </p:blipFill>
        <p:spPr bwMode="auto">
          <a:xfrm>
            <a:off x="4572001" y="-76200"/>
            <a:ext cx="4542430" cy="6526900"/>
          </a:xfrm>
          <a:prstGeom prst="rect">
            <a:avLst/>
          </a:prstGeom>
          <a:noFill/>
        </p:spPr>
      </p:pic>
      <p:sp>
        <p:nvSpPr>
          <p:cNvPr id="1048623" name="Title 1"/>
          <p:cNvSpPr>
            <a:spLocks noGrp="1"/>
          </p:cNvSpPr>
          <p:nvPr>
            <p:ph type="title"/>
          </p:nvPr>
        </p:nvSpPr>
        <p:spPr/>
        <p:txBody>
          <a:bodyPr/>
          <a:lstStyle/>
          <a:p>
            <a:r>
              <a:rPr lang="en-US" b="1" i="1" dirty="0">
                <a:solidFill>
                  <a:srgbClr val="C00000"/>
                </a:solidFill>
                <a:latin typeface="Times New Roman" pitchFamily="18" charset="0"/>
                <a:cs typeface="Times New Roman" pitchFamily="18" charset="0"/>
              </a:rPr>
              <a:t>NURSES ROLE……. Diagnosis</a:t>
            </a:r>
          </a:p>
        </p:txBody>
      </p:sp>
      <p:sp>
        <p:nvSpPr>
          <p:cNvPr id="1048624" name="Content Placeholder 2"/>
          <p:cNvSpPr>
            <a:spLocks noGrp="1"/>
          </p:cNvSpPr>
          <p:nvPr>
            <p:ph sz="quarter" idx="1"/>
          </p:nvPr>
        </p:nvSpPr>
        <p:spPr/>
        <p:txBody>
          <a:bodyPr>
            <a:normAutofit/>
          </a:bodyPr>
          <a:lstStyle/>
          <a:p>
            <a:pPr algn="just">
              <a:buFont typeface="Wingdings" charset="2"/>
              <a:buChar char="¨"/>
            </a:pPr>
            <a:endParaRPr lang="en-US" dirty="0"/>
          </a:p>
          <a:p>
            <a:pPr algn="just">
              <a:buFont typeface="Wingdings" charset="2"/>
              <a:buChar char="¨"/>
            </a:pPr>
            <a:r>
              <a:rPr lang="en-US" dirty="0"/>
              <a:t>The nurse utilizes nursing diagnosis and/or standard classification of mental disorders.</a:t>
            </a:r>
            <a:endParaRPr lang="zh-CN" altLang="en-US"/>
          </a:p>
          <a:p>
            <a:pPr algn="just">
              <a:buFont typeface="Wingdings" charset="2"/>
              <a:buChar char="¨"/>
            </a:pPr>
            <a:endParaRPr lang="zh-CN" altLang="en-US"/>
          </a:p>
          <a:p>
            <a:pPr algn="just">
              <a:buFont typeface="Wingdings" charset="2"/>
              <a:buChar char="¨"/>
            </a:pPr>
            <a:r>
              <a:rPr lang="en-US" dirty="0"/>
              <a:t>Nursing logic basis for providing care rests on the recognition.</a:t>
            </a:r>
            <a:endParaRPr lang="zh-CN" altLang="en-US"/>
          </a:p>
          <a:p>
            <a:pPr algn="just">
              <a:buFont typeface="Wingdings" charset="2"/>
              <a:buChar char="¨"/>
            </a:pPr>
            <a:endParaRPr lang="zh-CN" altLang="en-US"/>
          </a:p>
          <a:p>
            <a:pPr algn="just">
              <a:buFont typeface="Wingdings" charset="2"/>
              <a:buChar char="¨"/>
            </a:pPr>
            <a:r>
              <a:rPr lang="en-US" dirty="0"/>
              <a:t>identification of those actual or potential health problems.</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3"/>
                                        </p:tgtEl>
                                        <p:attrNameLst>
                                          <p:attrName>style.visibility</p:attrName>
                                        </p:attrNameLst>
                                      </p:cBhvr>
                                      <p:to>
                                        <p:strVal val="visible"/>
                                      </p:to>
                                    </p:set>
                                    <p:anim calcmode="lin" valueType="num">
                                      <p:cBhvr additive="base">
                                        <p:cTn id="7" dur="500" fill="hold"/>
                                        <p:tgtEl>
                                          <p:spTgt spid="1048623"/>
                                        </p:tgtEl>
                                        <p:attrNameLst>
                                          <p:attrName>ppt_x</p:attrName>
                                        </p:attrNameLst>
                                      </p:cBhvr>
                                      <p:tavLst>
                                        <p:tav tm="0">
                                          <p:val>
                                            <p:strVal val="#ppt_x"/>
                                          </p:val>
                                        </p:tav>
                                        <p:tav tm="100000">
                                          <p:val>
                                            <p:strVal val="#ppt_x"/>
                                          </p:val>
                                        </p:tav>
                                      </p:tavLst>
                                    </p:anim>
                                    <p:anim calcmode="lin" valueType="num">
                                      <p:cBhvr additive="base">
                                        <p:cTn id="8" dur="500" fill="hold"/>
                                        <p:tgtEl>
                                          <p:spTgt spid="10486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24">
                                            <p:txEl>
                                              <p:pRg st="1" end="1"/>
                                            </p:txEl>
                                          </p:spTgt>
                                        </p:tgtEl>
                                        <p:attrNameLst>
                                          <p:attrName>style.visibility</p:attrName>
                                        </p:attrNameLst>
                                      </p:cBhvr>
                                      <p:to>
                                        <p:strVal val="visible"/>
                                      </p:to>
                                    </p:set>
                                    <p:anim calcmode="lin" valueType="num">
                                      <p:cBhvr additive="base">
                                        <p:cTn id="13" dur="500" fill="hold"/>
                                        <p:tgtEl>
                                          <p:spTgt spid="10486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3" grpId="0"/>
      <p:bldP spid="10486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2" descr="C:\Users\user\Desktop\Speciality\New folder\images - 2023-08-21T164407.570.jpe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1143000" y="4191000"/>
            <a:ext cx="6705600" cy="1981200"/>
          </a:xfrm>
          <a:prstGeom prst="rect">
            <a:avLst/>
          </a:prstGeom>
          <a:noFill/>
        </p:spPr>
      </p:pic>
      <p:sp>
        <p:nvSpPr>
          <p:cNvPr id="1048625" name="Title 1"/>
          <p:cNvSpPr>
            <a:spLocks noGrp="1"/>
          </p:cNvSpPr>
          <p:nvPr>
            <p:ph type="title"/>
          </p:nvPr>
        </p:nvSpPr>
        <p:spPr/>
        <p:txBody>
          <a:bodyPr>
            <a:normAutofit/>
          </a:bodyPr>
          <a:lstStyle/>
          <a:p>
            <a:r>
              <a:rPr lang="en-US" sz="3200" b="1" i="1" dirty="0">
                <a:solidFill>
                  <a:srgbClr val="C00000"/>
                </a:solidFill>
                <a:latin typeface="Times New Roman" pitchFamily="18" charset="0"/>
                <a:cs typeface="Times New Roman" pitchFamily="18" charset="0"/>
              </a:rPr>
              <a:t>NURSES ROLE……. </a:t>
            </a:r>
          </a:p>
        </p:txBody>
      </p:sp>
      <p:sp>
        <p:nvSpPr>
          <p:cNvPr id="1048626" name="Content Placeholder 2"/>
          <p:cNvSpPr>
            <a:spLocks noGrp="1"/>
          </p:cNvSpPr>
          <p:nvPr>
            <p:ph sz="quarter" idx="1"/>
          </p:nvPr>
        </p:nvSpPr>
        <p:spPr/>
        <p:txBody>
          <a:bodyPr/>
          <a:lstStyle/>
          <a:p>
            <a:pPr algn="just">
              <a:buFont typeface="Wingdings" charset="2"/>
              <a:buChar char="¡"/>
            </a:pPr>
            <a:endParaRPr lang="en-US" dirty="0"/>
          </a:p>
          <a:p>
            <a:pPr algn="just">
              <a:buFont typeface="Wingdings" charset="2"/>
              <a:buChar char="¡"/>
            </a:pPr>
            <a:r>
              <a:rPr lang="en-US" dirty="0"/>
              <a:t>The nurse develops a nursing care </a:t>
            </a:r>
            <a:r>
              <a:rPr lang="en-US" dirty="0" smtClean="0"/>
              <a:t>plan.</a:t>
            </a:r>
            <a:endParaRPr lang="zh-CN" altLang="en-US" dirty="0"/>
          </a:p>
          <a:p>
            <a:pPr algn="just">
              <a:buFont typeface="Wingdings" charset="2"/>
              <a:buChar char="¡"/>
            </a:pPr>
            <a:endParaRPr lang="zh-CN" altLang="en-US" dirty="0"/>
          </a:p>
          <a:p>
            <a:pPr algn="just">
              <a:buFont typeface="Wingdings" charset="2"/>
              <a:buChar char="¡"/>
            </a:pPr>
            <a:r>
              <a:rPr lang="en-US" dirty="0"/>
              <a:t> The nursing care plan is used to guide therapeutic </a:t>
            </a:r>
            <a:r>
              <a:rPr lang="en-US" dirty="0" smtClean="0"/>
              <a:t>interventions.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5"/>
                                        </p:tgtEl>
                                        <p:attrNameLst>
                                          <p:attrName>style.visibility</p:attrName>
                                        </p:attrNameLst>
                                      </p:cBhvr>
                                      <p:to>
                                        <p:strVal val="visible"/>
                                      </p:to>
                                    </p:set>
                                    <p:anim calcmode="lin" valueType="num">
                                      <p:cBhvr additive="base">
                                        <p:cTn id="7" dur="500" fill="hold"/>
                                        <p:tgtEl>
                                          <p:spTgt spid="1048625"/>
                                        </p:tgtEl>
                                        <p:attrNameLst>
                                          <p:attrName>ppt_x</p:attrName>
                                        </p:attrNameLst>
                                      </p:cBhvr>
                                      <p:tavLst>
                                        <p:tav tm="0">
                                          <p:val>
                                            <p:strVal val="#ppt_x"/>
                                          </p:val>
                                        </p:tav>
                                        <p:tav tm="100000">
                                          <p:val>
                                            <p:strVal val="#ppt_x"/>
                                          </p:val>
                                        </p:tav>
                                      </p:tavLst>
                                    </p:anim>
                                    <p:anim calcmode="lin" valueType="num">
                                      <p:cBhvr additive="base">
                                        <p:cTn id="8" dur="500" fill="hold"/>
                                        <p:tgtEl>
                                          <p:spTgt spid="1048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169"/>
                                        </p:tgtEl>
                                        <p:attrNameLst>
                                          <p:attrName>style.visibility</p:attrName>
                                        </p:attrNameLst>
                                      </p:cBhvr>
                                      <p:to>
                                        <p:strVal val="visible"/>
                                      </p:to>
                                    </p:set>
                                    <p:anim calcmode="lin" valueType="num">
                                      <p:cBhvr additive="base">
                                        <p:cTn id="13" dur="500" fill="hold"/>
                                        <p:tgtEl>
                                          <p:spTgt spid="2097169"/>
                                        </p:tgtEl>
                                        <p:attrNameLst>
                                          <p:attrName>ppt_x</p:attrName>
                                        </p:attrNameLst>
                                      </p:cBhvr>
                                      <p:tavLst>
                                        <p:tav tm="0">
                                          <p:val>
                                            <p:strVal val="#ppt_x"/>
                                          </p:val>
                                        </p:tav>
                                        <p:tav tm="100000">
                                          <p:val>
                                            <p:strVal val="#ppt_x"/>
                                          </p:val>
                                        </p:tav>
                                      </p:tavLst>
                                    </p:anim>
                                    <p:anim calcmode="lin" valueType="num">
                                      <p:cBhvr additive="base">
                                        <p:cTn id="14" dur="500" fill="hold"/>
                                        <p:tgtEl>
                                          <p:spTgt spid="20971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26">
                                            <p:txEl>
                                              <p:pRg st="1" end="1"/>
                                            </p:txEl>
                                          </p:spTgt>
                                        </p:tgtEl>
                                        <p:attrNameLst>
                                          <p:attrName>style.visibility</p:attrName>
                                        </p:attrNameLst>
                                      </p:cBhvr>
                                      <p:to>
                                        <p:strVal val="visible"/>
                                      </p:to>
                                    </p:set>
                                    <p:anim calcmode="lin" valueType="num">
                                      <p:cBhvr additive="base">
                                        <p:cTn id="19" dur="500" fill="hold"/>
                                        <p:tgtEl>
                                          <p:spTgt spid="10486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p:bldP spid="10486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3" descr="C:\Users\user\Desktop\Speciality\New folder\images - 2023-08-21T163341.964.jpeg"/>
          <p:cNvPicPr>
            <a:picLocks noChangeAspect="1" noChangeArrowheads="1"/>
          </p:cNvPicPr>
          <p:nvPr/>
        </p:nvPicPr>
        <p:blipFill>
          <a:blip r:embed="rId2"/>
          <a:srcRect/>
          <a:stretch>
            <a:fillRect/>
          </a:stretch>
        </p:blipFill>
        <p:spPr bwMode="auto">
          <a:xfrm>
            <a:off x="3184478" y="2286001"/>
            <a:ext cx="5818282" cy="4419599"/>
          </a:xfrm>
          <a:prstGeom prst="rect">
            <a:avLst/>
          </a:prstGeom>
          <a:noFill/>
        </p:spPr>
      </p:pic>
      <p:pic>
        <p:nvPicPr>
          <p:cNvPr id="2097171" name="Picture 2" descr="C:\Users\user\Desktop\Speciality\New folder\images - 2023-08-21T164325.852.jpeg"/>
          <p:cNvPicPr>
            <a:picLocks noChangeAspect="1" noChangeArrowheads="1"/>
          </p:cNvPicPr>
          <p:nvPr/>
        </p:nvPicPr>
        <p:blipFill>
          <a:blip r:embed="rId3"/>
          <a:srcRect/>
          <a:stretch>
            <a:fillRect/>
          </a:stretch>
        </p:blipFill>
        <p:spPr bwMode="auto">
          <a:xfrm>
            <a:off x="3184478" y="0"/>
            <a:ext cx="5818282" cy="2286001"/>
          </a:xfrm>
          <a:prstGeom prst="rect">
            <a:avLst/>
          </a:prstGeom>
          <a:noFill/>
        </p:spPr>
      </p:pic>
      <p:sp>
        <p:nvSpPr>
          <p:cNvPr id="1048627" name="Title 1"/>
          <p:cNvSpPr>
            <a:spLocks noGrp="1"/>
          </p:cNvSpPr>
          <p:nvPr>
            <p:ph type="title"/>
          </p:nvPr>
        </p:nvSpPr>
        <p:spPr/>
        <p:txBody>
          <a:bodyPr/>
          <a:lstStyle/>
          <a:p>
            <a:r>
              <a:rPr lang="en-US" b="1" i="1" dirty="0">
                <a:solidFill>
                  <a:srgbClr val="C00000"/>
                </a:solidFill>
                <a:latin typeface="Times New Roman" pitchFamily="18" charset="0"/>
                <a:cs typeface="Times New Roman" pitchFamily="18" charset="0"/>
              </a:rPr>
              <a:t>NURSES ROLE…….. </a:t>
            </a:r>
          </a:p>
        </p:txBody>
      </p:sp>
      <p:sp>
        <p:nvSpPr>
          <p:cNvPr id="1048628" name="Content Placeholder 2"/>
          <p:cNvSpPr>
            <a:spLocks noGrp="1"/>
          </p:cNvSpPr>
          <p:nvPr>
            <p:ph sz="quarter" idx="1"/>
          </p:nvPr>
        </p:nvSpPr>
        <p:spPr/>
        <p:txBody>
          <a:bodyPr/>
          <a:lstStyle/>
          <a:p>
            <a:pPr marL="0" indent="0" algn="just">
              <a:buNone/>
            </a:pPr>
            <a:endParaRPr lang="en-US" dirty="0"/>
          </a:p>
          <a:p>
            <a:pPr algn="just">
              <a:buFont typeface="Wingdings" pitchFamily="2" charset="2"/>
              <a:buChar char="q"/>
            </a:pPr>
            <a:r>
              <a:rPr lang="en-US" dirty="0">
                <a:latin typeface="Times New Roman" pitchFamily="18" charset="0"/>
                <a:cs typeface="Times New Roman" pitchFamily="18" charset="0"/>
              </a:rPr>
              <a:t>Psychotherapeutic interventions</a:t>
            </a:r>
          </a:p>
          <a:p>
            <a:pPr algn="just">
              <a:buFont typeface="Wingdings" pitchFamily="2" charset="2"/>
              <a:buChar char="q"/>
            </a:pPr>
            <a:r>
              <a:rPr lang="en-US" dirty="0">
                <a:latin typeface="Times New Roman" pitchFamily="18" charset="0"/>
                <a:cs typeface="Times New Roman" pitchFamily="18" charset="0"/>
              </a:rPr>
              <a:t>Health teaching </a:t>
            </a:r>
          </a:p>
          <a:p>
            <a:pPr algn="just">
              <a:buFont typeface="Wingdings" pitchFamily="2" charset="2"/>
              <a:buChar char="q"/>
            </a:pPr>
            <a:r>
              <a:rPr lang="en-US" dirty="0">
                <a:latin typeface="Times New Roman" pitchFamily="18" charset="0"/>
                <a:cs typeface="Times New Roman" pitchFamily="18" charset="0"/>
              </a:rPr>
              <a:t>Activities of daily living </a:t>
            </a:r>
          </a:p>
          <a:p>
            <a:pPr algn="just">
              <a:buFont typeface="Wingdings" pitchFamily="2" charset="2"/>
              <a:buChar char="q"/>
            </a:pPr>
            <a:r>
              <a:rPr lang="en-US" dirty="0">
                <a:latin typeface="Times New Roman" pitchFamily="18" charset="0"/>
                <a:cs typeface="Times New Roman" pitchFamily="18" charset="0"/>
              </a:rPr>
              <a:t>Somatic therapies</a:t>
            </a:r>
          </a:p>
          <a:p>
            <a:pPr algn="just">
              <a:buFont typeface="Wingdings" pitchFamily="2" charset="2"/>
              <a:buChar char="q"/>
            </a:pPr>
            <a:r>
              <a:rPr lang="en-US" dirty="0">
                <a:latin typeface="Times New Roman" pitchFamily="18" charset="0"/>
                <a:cs typeface="Times New Roman" pitchFamily="18" charset="0"/>
              </a:rPr>
              <a:t>Therapeutic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27"/>
                                        </p:tgtEl>
                                        <p:attrNameLst>
                                          <p:attrName>style.visibility</p:attrName>
                                        </p:attrNameLst>
                                      </p:cBhvr>
                                      <p:to>
                                        <p:strVal val="visible"/>
                                      </p:to>
                                    </p:set>
                                    <p:animEffect transition="in" filter="fade">
                                      <p:cBhvr>
                                        <p:cTn id="7" dur="1000"/>
                                        <p:tgtEl>
                                          <p:spTgt spid="1048627"/>
                                        </p:tgtEl>
                                      </p:cBhvr>
                                    </p:animEffect>
                                    <p:anim calcmode="lin" valueType="num">
                                      <p:cBhvr>
                                        <p:cTn id="8" dur="1000" fill="hold"/>
                                        <p:tgtEl>
                                          <p:spTgt spid="1048627"/>
                                        </p:tgtEl>
                                        <p:attrNameLst>
                                          <p:attrName>ppt_x</p:attrName>
                                        </p:attrNameLst>
                                      </p:cBhvr>
                                      <p:tavLst>
                                        <p:tav tm="0">
                                          <p:val>
                                            <p:strVal val="#ppt_x"/>
                                          </p:val>
                                        </p:tav>
                                        <p:tav tm="100000">
                                          <p:val>
                                            <p:strVal val="#ppt_x"/>
                                          </p:val>
                                        </p:tav>
                                      </p:tavLst>
                                    </p:anim>
                                    <p:anim calcmode="lin" valueType="num">
                                      <p:cBhvr>
                                        <p:cTn id="9" dur="1000" fill="hold"/>
                                        <p:tgtEl>
                                          <p:spTgt spid="10486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97171"/>
                                        </p:tgtEl>
                                        <p:attrNameLst>
                                          <p:attrName>style.visibility</p:attrName>
                                        </p:attrNameLst>
                                      </p:cBhvr>
                                      <p:to>
                                        <p:strVal val="visible"/>
                                      </p:to>
                                    </p:set>
                                    <p:animEffect transition="in" filter="fade">
                                      <p:cBhvr>
                                        <p:cTn id="14" dur="1000"/>
                                        <p:tgtEl>
                                          <p:spTgt spid="2097171"/>
                                        </p:tgtEl>
                                      </p:cBhvr>
                                    </p:animEffect>
                                    <p:anim calcmode="lin" valueType="num">
                                      <p:cBhvr>
                                        <p:cTn id="15" dur="1000" fill="hold"/>
                                        <p:tgtEl>
                                          <p:spTgt spid="2097171"/>
                                        </p:tgtEl>
                                        <p:attrNameLst>
                                          <p:attrName>ppt_x</p:attrName>
                                        </p:attrNameLst>
                                      </p:cBhvr>
                                      <p:tavLst>
                                        <p:tav tm="0">
                                          <p:val>
                                            <p:strVal val="#ppt_x"/>
                                          </p:val>
                                        </p:tav>
                                        <p:tav tm="100000">
                                          <p:val>
                                            <p:strVal val="#ppt_x"/>
                                          </p:val>
                                        </p:tav>
                                      </p:tavLst>
                                    </p:anim>
                                    <p:anim calcmode="lin" valueType="num">
                                      <p:cBhvr>
                                        <p:cTn id="16" dur="1000" fill="hold"/>
                                        <p:tgtEl>
                                          <p:spTgt spid="20971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48628">
                                            <p:txEl>
                                              <p:pRg st="1" end="1"/>
                                            </p:txEl>
                                          </p:spTgt>
                                        </p:tgtEl>
                                        <p:attrNameLst>
                                          <p:attrName>style.visibility</p:attrName>
                                        </p:attrNameLst>
                                      </p:cBhvr>
                                      <p:to>
                                        <p:strVal val="visible"/>
                                      </p:to>
                                    </p:set>
                                    <p:anim calcmode="lin" valueType="num">
                                      <p:cBhvr additive="base">
                                        <p:cTn id="21" dur="500" fill="hold"/>
                                        <p:tgtEl>
                                          <p:spTgt spid="104862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8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8628">
                                            <p:txEl>
                                              <p:pRg st="2" end="2"/>
                                            </p:txEl>
                                          </p:spTgt>
                                        </p:tgtEl>
                                        <p:attrNameLst>
                                          <p:attrName>style.visibility</p:attrName>
                                        </p:attrNameLst>
                                      </p:cBhvr>
                                      <p:to>
                                        <p:strVal val="visible"/>
                                      </p:to>
                                    </p:set>
                                    <p:anim calcmode="lin" valueType="num">
                                      <p:cBhvr additive="base">
                                        <p:cTn id="27" dur="500" fill="hold"/>
                                        <p:tgtEl>
                                          <p:spTgt spid="104862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86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48628">
                                            <p:txEl>
                                              <p:pRg st="3" end="3"/>
                                            </p:txEl>
                                          </p:spTgt>
                                        </p:tgtEl>
                                        <p:attrNameLst>
                                          <p:attrName>style.visibility</p:attrName>
                                        </p:attrNameLst>
                                      </p:cBhvr>
                                      <p:to>
                                        <p:strVal val="visible"/>
                                      </p:to>
                                    </p:set>
                                    <p:anim calcmode="lin" valueType="num">
                                      <p:cBhvr additive="base">
                                        <p:cTn id="33" dur="500" fill="hold"/>
                                        <p:tgtEl>
                                          <p:spTgt spid="104862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86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48628">
                                            <p:txEl>
                                              <p:pRg st="4" end="4"/>
                                            </p:txEl>
                                          </p:spTgt>
                                        </p:tgtEl>
                                        <p:attrNameLst>
                                          <p:attrName>style.visibility</p:attrName>
                                        </p:attrNameLst>
                                      </p:cBhvr>
                                      <p:to>
                                        <p:strVal val="visible"/>
                                      </p:to>
                                    </p:set>
                                    <p:anim calcmode="lin" valueType="num">
                                      <p:cBhvr additive="base">
                                        <p:cTn id="39" dur="500" fill="hold"/>
                                        <p:tgtEl>
                                          <p:spTgt spid="104862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486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48628">
                                            <p:txEl>
                                              <p:pRg st="5" end="5"/>
                                            </p:txEl>
                                          </p:spTgt>
                                        </p:tgtEl>
                                        <p:attrNameLst>
                                          <p:attrName>style.visibility</p:attrName>
                                        </p:attrNameLst>
                                      </p:cBhvr>
                                      <p:to>
                                        <p:strVal val="visible"/>
                                      </p:to>
                                    </p:set>
                                    <p:anim calcmode="lin" valueType="num">
                                      <p:cBhvr additive="base">
                                        <p:cTn id="45" dur="500" fill="hold"/>
                                        <p:tgtEl>
                                          <p:spTgt spid="1048628">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4862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p:bldP spid="104862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descr="C:\Users\user\Desktop\Speciality\New folder\images - 2023-08-21T164517.148.jpeg"/>
          <p:cNvPicPr>
            <a:picLocks noChangeAspect="1" noChangeArrowheads="1"/>
          </p:cNvPicPr>
          <p:nvPr/>
        </p:nvPicPr>
        <p:blipFill>
          <a:blip r:embed="rId2"/>
          <a:srcRect/>
          <a:stretch>
            <a:fillRect/>
          </a:stretch>
        </p:blipFill>
        <p:spPr bwMode="auto">
          <a:xfrm>
            <a:off x="457200" y="3124200"/>
            <a:ext cx="8458200" cy="1924902"/>
          </a:xfrm>
          <a:prstGeom prst="rect">
            <a:avLst/>
          </a:prstGeom>
          <a:noFill/>
        </p:spPr>
      </p:pic>
      <p:sp>
        <p:nvSpPr>
          <p:cNvPr id="1048600" name="Title 1"/>
          <p:cNvSpPr>
            <a:spLocks noGrp="1"/>
          </p:cNvSpPr>
          <p:nvPr>
            <p:ph type="title"/>
          </p:nvPr>
        </p:nvSpPr>
        <p:spPr/>
        <p:txBody>
          <a:bodyPr/>
          <a:lstStyle/>
          <a:p>
            <a:r>
              <a:rPr lang="en-US" b="1" i="1" dirty="0">
                <a:solidFill>
                  <a:srgbClr val="C00000"/>
                </a:solidFill>
                <a:latin typeface="Times New Roman" pitchFamily="18" charset="0"/>
                <a:cs typeface="Times New Roman" pitchFamily="18" charset="0"/>
              </a:rPr>
              <a:t>NURSES ROLE………. </a:t>
            </a:r>
          </a:p>
        </p:txBody>
      </p:sp>
      <p:sp>
        <p:nvSpPr>
          <p:cNvPr id="1048601" name="Content Placeholder 2"/>
          <p:cNvSpPr>
            <a:spLocks noGrp="1"/>
          </p:cNvSpPr>
          <p:nvPr>
            <p:ph sz="quarter" idx="1"/>
          </p:nvPr>
        </p:nvSpPr>
        <p:spPr>
          <a:xfrm>
            <a:off x="457199" y="1600200"/>
            <a:ext cx="8656093" cy="4873752"/>
          </a:xfrm>
        </p:spPr>
        <p:txBody>
          <a:bodyPr/>
          <a:lstStyle/>
          <a:p>
            <a:pPr marL="0" indent="0" algn="just">
              <a:buNone/>
            </a:pPr>
            <a:endParaRPr lang="en-US" b="1" dirty="0">
              <a:solidFill>
                <a:srgbClr val="002060"/>
              </a:solidFill>
              <a:latin typeface="Times New Roman" pitchFamily="18" charset="0"/>
              <a:cs typeface="Times New Roman" pitchFamily="18" charset="0"/>
            </a:endParaRPr>
          </a:p>
          <a:p>
            <a:pPr marL="0" indent="0" algn="just">
              <a:buFont typeface="Wingdings" pitchFamily="2" charset="2"/>
              <a:buChar char="v"/>
            </a:pPr>
            <a:r>
              <a:rPr lang="en-US" dirty="0">
                <a:solidFill>
                  <a:srgbClr val="002060"/>
                </a:solidFill>
                <a:latin typeface="Times New Roman" pitchFamily="18" charset="0"/>
                <a:cs typeface="Times New Roman" pitchFamily="18" charset="0"/>
              </a:rPr>
              <a:t>The nurse evaluates client responses to nursing </a:t>
            </a:r>
            <a:r>
              <a:rPr lang="en-US" dirty="0" smtClean="0">
                <a:solidFill>
                  <a:srgbClr val="002060"/>
                </a:solidFill>
                <a:latin typeface="Times New Roman" pitchFamily="18" charset="0"/>
                <a:cs typeface="Times New Roman" pitchFamily="18" charset="0"/>
              </a:rPr>
              <a:t>actions</a:t>
            </a:r>
          </a:p>
          <a:p>
            <a:pPr marL="0" indent="0" algn="just">
              <a:buFont typeface="Wingdings" pitchFamily="2" charset="2"/>
              <a:buChar char="v"/>
            </a:pPr>
            <a:r>
              <a:rPr lang="en-US" dirty="0" smtClean="0">
                <a:solidFill>
                  <a:srgbClr val="002060"/>
                </a:solidFill>
                <a:latin typeface="Times New Roman" pitchFamily="18" charset="0"/>
                <a:cs typeface="Times New Roman" pitchFamily="18" charset="0"/>
              </a:rPr>
              <a:t> Revise </a:t>
            </a:r>
            <a:r>
              <a:rPr lang="en-US" dirty="0">
                <a:solidFill>
                  <a:srgbClr val="002060"/>
                </a:solidFill>
                <a:latin typeface="Times New Roman" pitchFamily="18" charset="0"/>
                <a:cs typeface="Times New Roman" pitchFamily="18" charset="0"/>
              </a:rPr>
              <a:t>the database, nursing diagnosis and nursing care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00"/>
                                        </p:tgtEl>
                                        <p:attrNameLst>
                                          <p:attrName>style.visibility</p:attrName>
                                        </p:attrNameLst>
                                      </p:cBhvr>
                                      <p:to>
                                        <p:strVal val="visible"/>
                                      </p:to>
                                    </p:set>
                                    <p:anim calcmode="lin" valueType="num">
                                      <p:cBhvr additive="base">
                                        <p:cTn id="7" dur="500" fill="hold"/>
                                        <p:tgtEl>
                                          <p:spTgt spid="1048600"/>
                                        </p:tgtEl>
                                        <p:attrNameLst>
                                          <p:attrName>ppt_x</p:attrName>
                                        </p:attrNameLst>
                                      </p:cBhvr>
                                      <p:tavLst>
                                        <p:tav tm="0">
                                          <p:val>
                                            <p:strVal val="#ppt_x"/>
                                          </p:val>
                                        </p:tav>
                                        <p:tav tm="100000">
                                          <p:val>
                                            <p:strVal val="#ppt_x"/>
                                          </p:val>
                                        </p:tav>
                                      </p:tavLst>
                                    </p:anim>
                                    <p:anim calcmode="lin" valueType="num">
                                      <p:cBhvr additive="base">
                                        <p:cTn id="8" dur="500" fill="hold"/>
                                        <p:tgtEl>
                                          <p:spTgt spid="10486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158"/>
                                        </p:tgtEl>
                                        <p:attrNameLst>
                                          <p:attrName>style.visibility</p:attrName>
                                        </p:attrNameLst>
                                      </p:cBhvr>
                                      <p:to>
                                        <p:strVal val="visible"/>
                                      </p:to>
                                    </p:set>
                                    <p:anim calcmode="lin" valueType="num">
                                      <p:cBhvr additive="base">
                                        <p:cTn id="13" dur="500" fill="hold"/>
                                        <p:tgtEl>
                                          <p:spTgt spid="2097158"/>
                                        </p:tgtEl>
                                        <p:attrNameLst>
                                          <p:attrName>ppt_x</p:attrName>
                                        </p:attrNameLst>
                                      </p:cBhvr>
                                      <p:tavLst>
                                        <p:tav tm="0">
                                          <p:val>
                                            <p:strVal val="#ppt_x"/>
                                          </p:val>
                                        </p:tav>
                                        <p:tav tm="100000">
                                          <p:val>
                                            <p:strVal val="#ppt_x"/>
                                          </p:val>
                                        </p:tav>
                                      </p:tavLst>
                                    </p:anim>
                                    <p:anim calcmode="lin" valueType="num">
                                      <p:cBhvr additive="base">
                                        <p:cTn id="14" dur="500" fill="hold"/>
                                        <p:tgtEl>
                                          <p:spTgt spid="20971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01">
                                            <p:txEl>
                                              <p:pRg st="1" end="1"/>
                                            </p:txEl>
                                          </p:spTgt>
                                        </p:tgtEl>
                                        <p:attrNameLst>
                                          <p:attrName>style.visibility</p:attrName>
                                        </p:attrNameLst>
                                      </p:cBhvr>
                                      <p:to>
                                        <p:strVal val="visible"/>
                                      </p:to>
                                    </p:set>
                                    <p:anim calcmode="lin" valueType="num">
                                      <p:cBhvr additive="base">
                                        <p:cTn id="19" dur="500" fill="hold"/>
                                        <p:tgtEl>
                                          <p:spTgt spid="104860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01">
                                            <p:txEl>
                                              <p:pRg st="2" end="2"/>
                                            </p:txEl>
                                          </p:spTgt>
                                        </p:tgtEl>
                                        <p:attrNameLst>
                                          <p:attrName>style.visibility</p:attrName>
                                        </p:attrNameLst>
                                      </p:cBhvr>
                                      <p:to>
                                        <p:strVal val="visible"/>
                                      </p:to>
                                    </p:set>
                                    <p:anim calcmode="lin" valueType="num">
                                      <p:cBhvr additive="base">
                                        <p:cTn id="25" dur="500" fill="hold"/>
                                        <p:tgtEl>
                                          <p:spTgt spid="104860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 descr="C:\Users\user\Desktop\Speciality\New folder\images - 2023-08-21T160355.992.jpeg"/>
          <p:cNvPicPr>
            <a:picLocks noChangeAspect="1" noChangeArrowheads="1"/>
          </p:cNvPicPr>
          <p:nvPr/>
        </p:nvPicPr>
        <p:blipFill rotWithShape="1">
          <a:blip r:embed="rId2"/>
          <a:srcRect l="46957" t="-24448" r="-2609" b="46586"/>
          <a:stretch>
            <a:fillRect/>
          </a:stretch>
        </p:blipFill>
        <p:spPr bwMode="auto">
          <a:xfrm>
            <a:off x="4495800" y="-1218338"/>
            <a:ext cx="4876799" cy="4368225"/>
          </a:xfrm>
          <a:prstGeom prst="rect">
            <a:avLst/>
          </a:prstGeom>
          <a:noFill/>
        </p:spPr>
      </p:pic>
      <p:sp>
        <p:nvSpPr>
          <p:cNvPr id="1048596" name="Content Placeholder 2"/>
          <p:cNvSpPr>
            <a:spLocks noGrp="1"/>
          </p:cNvSpPr>
          <p:nvPr>
            <p:ph sz="quarter" idx="1"/>
          </p:nvPr>
        </p:nvSpPr>
        <p:spPr>
          <a:xfrm>
            <a:off x="49237" y="1502898"/>
            <a:ext cx="8763000" cy="4873752"/>
          </a:xfrm>
        </p:spPr>
        <p:txBody>
          <a:bodyPr>
            <a:noAutofit/>
          </a:bodyPr>
          <a:lstStyle/>
          <a:p>
            <a:pPr marL="0" indent="0" algn="ctr">
              <a:buNone/>
            </a:pPr>
            <a:r>
              <a:rPr lang="en-US" sz="4400" b="1" dirty="0">
                <a:solidFill>
                  <a:srgbClr val="00206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itchFamily="18" charset="0"/>
                <a:cs typeface="Times New Roman" pitchFamily="18" charset="0"/>
              </a:rPr>
              <a:t>Interdisciplinary Collaboration </a:t>
            </a:r>
          </a:p>
          <a:p>
            <a:pPr marL="0" indent="0" algn="just">
              <a:buNone/>
            </a:pPr>
            <a:r>
              <a:rPr lang="en-US" dirty="0">
                <a:solidFill>
                  <a:schemeClr val="tx1">
                    <a:lumMod val="95000"/>
                    <a:lumOff val="5000"/>
                  </a:schemeClr>
                </a:solidFill>
                <a:latin typeface="Times New Roman" pitchFamily="18" charset="0"/>
                <a:cs typeface="Times New Roman" pitchFamily="18" charset="0"/>
              </a:rPr>
              <a:t>The</a:t>
            </a:r>
            <a:r>
              <a:rPr lang="en-US" b="1" dirty="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nurse</a:t>
            </a:r>
            <a:r>
              <a:rPr lang="en-US" b="1" dirty="0" smtClean="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collaborates</a:t>
            </a:r>
            <a:r>
              <a:rPr lang="en-US" b="1" dirty="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with</a:t>
            </a:r>
            <a:r>
              <a:rPr lang="en-US" b="1" dirty="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other</a:t>
            </a:r>
            <a:r>
              <a:rPr lang="en-US" b="1" dirty="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health</a:t>
            </a:r>
            <a:r>
              <a:rPr lang="en-US" b="1" dirty="0">
                <a:solidFill>
                  <a:schemeClr val="tx1">
                    <a:lumMod val="95000"/>
                    <a:lumOff val="5000"/>
                  </a:schemeClr>
                </a:solidFill>
                <a:latin typeface="Times New Roman" pitchFamily="18" charset="0"/>
                <a:cs typeface="Times New Roman" pitchFamily="18" charset="0"/>
              </a:rPr>
              <a:t> care </a:t>
            </a:r>
            <a:r>
              <a:rPr lang="en-US" dirty="0">
                <a:solidFill>
                  <a:schemeClr val="tx1">
                    <a:lumMod val="95000"/>
                    <a:lumOff val="5000"/>
                  </a:schemeClr>
                </a:solidFill>
                <a:latin typeface="Times New Roman" pitchFamily="18" charset="0"/>
                <a:cs typeface="Times New Roman" pitchFamily="18" charset="0"/>
              </a:rPr>
              <a:t>providers</a:t>
            </a:r>
            <a:r>
              <a:rPr lang="en-US" b="1" dirty="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in</a:t>
            </a:r>
            <a:r>
              <a:rPr lang="en-US" b="1" dirty="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Nursing</a:t>
            </a:r>
            <a:r>
              <a:rPr lang="en-US" b="1" dirty="0" smtClean="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process</a:t>
            </a:r>
            <a:r>
              <a:rPr lang="en-US" b="1" dirty="0" smtClean="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and</a:t>
            </a:r>
            <a:r>
              <a:rPr lang="en-US" b="1" dirty="0" smtClean="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other</a:t>
            </a:r>
            <a:r>
              <a:rPr lang="en-US" b="1" dirty="0" smtClean="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mental</a:t>
            </a:r>
            <a:r>
              <a:rPr lang="en-US" b="1" dirty="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health</a:t>
            </a:r>
            <a:r>
              <a:rPr lang="en-US" b="1" dirty="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activities</a:t>
            </a:r>
            <a:r>
              <a:rPr lang="en-US" b="1" dirty="0">
                <a:solidFill>
                  <a:schemeClr val="tx1">
                    <a:lumMod val="95000"/>
                    <a:lumOff val="5000"/>
                  </a:schemeClr>
                </a:solidFill>
                <a:latin typeface="Times New Roman" pitchFamily="18" charset="0"/>
                <a:cs typeface="Times New Roman" pitchFamily="18" charset="0"/>
              </a:rPr>
              <a:t>. </a:t>
            </a:r>
            <a:endParaRPr>
              <a:solidFill>
                <a:schemeClr val="tx1">
                  <a:lumMod val="95000"/>
                  <a:lumOff val="5000"/>
                </a:schemeClr>
              </a:solidFill>
              <a:latin typeface="Times New Roman" pitchFamily="18" charset="0"/>
              <a:cs typeface="Times New Roman" pitchFamily="18" charset="0"/>
            </a:endParaRPr>
          </a:p>
          <a:p>
            <a:pPr marL="0" indent="0" algn="just">
              <a:buNone/>
            </a:pPr>
            <a:endParaRPr lang="en-US" sz="44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4400" b="1" dirty="0">
                <a:solidFill>
                  <a:srgbClr val="002060"/>
                </a:solidFill>
                <a:latin typeface="Times New Roman" panose="02020603050405020304" pitchFamily="18" charset="0"/>
                <a:cs typeface="Times New Roman" panose="02020603050405020304" pitchFamily="18" charset="0"/>
              </a:rPr>
              <a:t> </a:t>
            </a:r>
            <a:endParaRPr sz="4000"/>
          </a:p>
          <a:p>
            <a:pPr algn="just"/>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048597" name="TextBox 1"/>
          <p:cNvSpPr txBox="1"/>
          <p:nvPr/>
        </p:nvSpPr>
        <p:spPr>
          <a:xfrm>
            <a:off x="457769" y="381000"/>
            <a:ext cx="7543800" cy="584775"/>
          </a:xfrm>
          <a:prstGeom prst="rect">
            <a:avLst/>
          </a:prstGeom>
          <a:noFill/>
        </p:spPr>
        <p:txBody>
          <a:bodyPr wrap="square" rtlCol="0">
            <a:spAutoFit/>
          </a:bodyPr>
          <a:lstStyle/>
          <a:p>
            <a:pPr algn="ctr"/>
            <a:r>
              <a:rPr lang="en-US" sz="3200" b="1" i="1" dirty="0">
                <a:solidFill>
                  <a:srgbClr val="C00000"/>
                </a:solidFill>
                <a:latin typeface="Times New Roman" pitchFamily="18" charset="0"/>
                <a:cs typeface="Times New Roman" pitchFamily="18" charset="0"/>
              </a:rPr>
              <a:t>NURSES ROLE………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597"/>
                                        </p:tgtEl>
                                        <p:attrNameLst>
                                          <p:attrName>style.visibility</p:attrName>
                                        </p:attrNameLst>
                                      </p:cBhvr>
                                      <p:to>
                                        <p:strVal val="visible"/>
                                      </p:to>
                                    </p:set>
                                    <p:anim calcmode="lin" valueType="num">
                                      <p:cBhvr additive="base">
                                        <p:cTn id="7" dur="500" fill="hold"/>
                                        <p:tgtEl>
                                          <p:spTgt spid="1048597"/>
                                        </p:tgtEl>
                                        <p:attrNameLst>
                                          <p:attrName>ppt_x</p:attrName>
                                        </p:attrNameLst>
                                      </p:cBhvr>
                                      <p:tavLst>
                                        <p:tav tm="0">
                                          <p:val>
                                            <p:strVal val="#ppt_x"/>
                                          </p:val>
                                        </p:tav>
                                        <p:tav tm="100000">
                                          <p:val>
                                            <p:strVal val="#ppt_x"/>
                                          </p:val>
                                        </p:tav>
                                      </p:tavLst>
                                    </p:anim>
                                    <p:anim calcmode="lin" valueType="num">
                                      <p:cBhvr additive="base">
                                        <p:cTn id="8" dur="500" fill="hold"/>
                                        <p:tgtEl>
                                          <p:spTgt spid="10485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596">
                                            <p:txEl>
                                              <p:pRg st="0" end="0"/>
                                            </p:txEl>
                                          </p:spTgt>
                                        </p:tgtEl>
                                        <p:attrNameLst>
                                          <p:attrName>style.visibility</p:attrName>
                                        </p:attrNameLst>
                                      </p:cBhvr>
                                      <p:to>
                                        <p:strVal val="visible"/>
                                      </p:to>
                                    </p:set>
                                    <p:anim calcmode="lin" valueType="num">
                                      <p:cBhvr additive="base">
                                        <p:cTn id="13" dur="500" fill="hold"/>
                                        <p:tgtEl>
                                          <p:spTgt spid="1048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5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596">
                                            <p:txEl>
                                              <p:pRg st="1" end="1"/>
                                            </p:txEl>
                                          </p:spTgt>
                                        </p:tgtEl>
                                        <p:attrNameLst>
                                          <p:attrName>style.visibility</p:attrName>
                                        </p:attrNameLst>
                                      </p:cBhvr>
                                      <p:to>
                                        <p:strVal val="visible"/>
                                      </p:to>
                                    </p:set>
                                    <p:anim calcmode="lin" valueType="num">
                                      <p:cBhvr additive="base">
                                        <p:cTn id="19" dur="500" fill="hold"/>
                                        <p:tgtEl>
                                          <p:spTgt spid="104859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5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596">
                                            <p:txEl>
                                              <p:pRg st="3" end="3"/>
                                            </p:txEl>
                                          </p:spTgt>
                                        </p:tgtEl>
                                        <p:attrNameLst>
                                          <p:attrName>style.visibility</p:attrName>
                                        </p:attrNameLst>
                                      </p:cBhvr>
                                      <p:to>
                                        <p:strVal val="visible"/>
                                      </p:to>
                                    </p:set>
                                    <p:anim calcmode="lin" valueType="num">
                                      <p:cBhvr additive="base">
                                        <p:cTn id="25" dur="500" fill="hold"/>
                                        <p:tgtEl>
                                          <p:spTgt spid="10485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5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build="p"/>
      <p:bldP spid="10485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230822-WA0024.jpg"/>
          <p:cNvPicPr>
            <a:picLocks noChangeAspect="1"/>
          </p:cNvPicPr>
          <p:nvPr/>
        </p:nvPicPr>
        <p:blipFill>
          <a:blip r:embed="rId2"/>
          <a:stretch>
            <a:fillRect/>
          </a:stretch>
        </p:blipFill>
        <p:spPr>
          <a:xfrm>
            <a:off x="1295400" y="2819400"/>
            <a:ext cx="5638799" cy="4038600"/>
          </a:xfrm>
          <a:prstGeom prst="rect">
            <a:avLst/>
          </a:prstGeom>
        </p:spPr>
      </p:pic>
      <p:sp>
        <p:nvSpPr>
          <p:cNvPr id="1048739" name="Title 1048738"/>
          <p:cNvSpPr>
            <a:spLocks noGrp="1"/>
          </p:cNvSpPr>
          <p:nvPr>
            <p:ph type="title"/>
          </p:nvPr>
        </p:nvSpPr>
        <p:spPr/>
        <p:txBody>
          <a:bodyPr/>
          <a:lstStyle/>
          <a:p>
            <a:r>
              <a:rPr lang="en-US" b="1" dirty="0">
                <a:solidFill>
                  <a:schemeClr val="accent3"/>
                </a:solidFill>
                <a:latin typeface="Times New Roman" pitchFamily="18" charset="0"/>
                <a:cs typeface="Times New Roman" pitchFamily="18" charset="0"/>
              </a:rPr>
              <a:t>NURSES ROLE..... Cont.</a:t>
            </a:r>
          </a:p>
        </p:txBody>
      </p:sp>
      <p:sp>
        <p:nvSpPr>
          <p:cNvPr id="1048740" name="Content Placeholder 1048739"/>
          <p:cNvSpPr>
            <a:spLocks noGrp="1"/>
          </p:cNvSpPr>
          <p:nvPr>
            <p:ph sz="quarter" idx="1"/>
          </p:nvPr>
        </p:nvSpPr>
        <p:spPr/>
        <p:txBody>
          <a:bodyPr/>
          <a:lstStyle/>
          <a:p>
            <a:pPr marL="0" indent="0" algn="ctr">
              <a:buNone/>
            </a:pPr>
            <a:r>
              <a:rPr lang="en-US" sz="2800" b="1" dirty="0">
                <a:solidFill>
                  <a:srgbClr val="C00000"/>
                </a:solidFill>
                <a:latin typeface="Times New Roman" panose="02020603050405020304" pitchFamily="18" charset="0"/>
                <a:cs typeface="Times New Roman" panose="02020603050405020304" pitchFamily="18" charset="0"/>
              </a:rPr>
              <a:t>Utilization of Community Health Systems</a:t>
            </a:r>
          </a:p>
          <a:p>
            <a:pPr marL="0" indent="0" algn="just">
              <a:buFont typeface="Wingdings" pitchFamily="2" charset="2"/>
              <a:buChar char="v"/>
            </a:pPr>
            <a:r>
              <a:rPr lang="en-US" dirty="0" smtClean="0">
                <a:latin typeface="Times New Roman" panose="02020603050405020304" pitchFamily="18" charset="0"/>
                <a:cs typeface="Times New Roman" panose="02020603050405020304" pitchFamily="18" charset="0"/>
              </a:rPr>
              <a:t>The nurse </a:t>
            </a:r>
            <a:r>
              <a:rPr lang="en-US" dirty="0" smtClean="0">
                <a:latin typeface="Times New Roman" panose="02020603050405020304" pitchFamily="18" charset="0"/>
                <a:cs typeface="Times New Roman" panose="02020603050405020304" pitchFamily="18" charset="0"/>
              </a:rPr>
              <a:t>participates with community </a:t>
            </a:r>
            <a:r>
              <a:rPr lang="en-US" dirty="0" smtClean="0">
                <a:latin typeface="Times New Roman" panose="02020603050405020304" pitchFamily="18" charset="0"/>
                <a:cs typeface="Times New Roman" panose="02020603050405020304" pitchFamily="18" charset="0"/>
              </a:rPr>
              <a:t>members in nursing process</a:t>
            </a:r>
          </a:p>
          <a:p>
            <a:pPr marL="0" indent="0" algn="just">
              <a:buFont typeface="Wingdings" pitchFamily="2" charset="2"/>
              <a:buChar char="v"/>
            </a:pPr>
            <a:r>
              <a:rPr lang="en-US" dirty="0" smtClean="0">
                <a:latin typeface="Times New Roman" panose="02020603050405020304" pitchFamily="18" charset="0"/>
                <a:cs typeface="Times New Roman" panose="02020603050405020304" pitchFamily="18" charset="0"/>
              </a:rPr>
              <a:t>promotion of the brand continuum of primary, secondary and tertiary prevention of mental illness.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4"/>
          <p:cNvPicPr>
            <a:picLocks noChangeAspect="1"/>
          </p:cNvPicPr>
          <p:nvPr/>
        </p:nvPicPr>
        <p:blipFill>
          <a:blip r:embed="rId2" cstate="print">
            <a:duotone>
              <a:schemeClr val="accent1">
                <a:shade val="45000"/>
                <a:satMod val="135000"/>
              </a:schemeClr>
              <a:prstClr val="white"/>
            </a:duotone>
          </a:blip>
          <a:stretch>
            <a:fillRect/>
          </a:stretch>
        </p:blipFill>
        <p:spPr>
          <a:xfrm>
            <a:off x="4495800" y="1295400"/>
            <a:ext cx="4114800" cy="4982050"/>
          </a:xfrm>
          <a:prstGeom prst="rect">
            <a:avLst/>
          </a:prstGeom>
        </p:spPr>
      </p:pic>
      <p:sp>
        <p:nvSpPr>
          <p:cNvPr id="1048606" name="Title 1"/>
          <p:cNvSpPr>
            <a:spLocks noGrp="1"/>
          </p:cNvSpPr>
          <p:nvPr>
            <p:ph type="title"/>
          </p:nvPr>
        </p:nvSpPr>
        <p:spPr>
          <a:xfrm>
            <a:off x="457200" y="228600"/>
            <a:ext cx="7467600" cy="731838"/>
          </a:xfrm>
        </p:spPr>
        <p:txBody>
          <a:bodyPr/>
          <a:lstStyle/>
          <a:p>
            <a:r>
              <a:rPr lang="en-US" b="1" dirty="0">
                <a:latin typeface="Times New Roman" pitchFamily="18" charset="0"/>
                <a:cs typeface="Times New Roman" pitchFamily="18" charset="0"/>
              </a:rPr>
              <a:t>Outline of contents</a:t>
            </a:r>
          </a:p>
        </p:txBody>
      </p:sp>
      <p:sp>
        <p:nvSpPr>
          <p:cNvPr id="1048607" name="Content Placeholder 2"/>
          <p:cNvSpPr>
            <a:spLocks noGrp="1"/>
          </p:cNvSpPr>
          <p:nvPr>
            <p:ph sz="quarter" idx="1"/>
          </p:nvPr>
        </p:nvSpPr>
        <p:spPr>
          <a:xfrm>
            <a:off x="304800" y="990600"/>
            <a:ext cx="8458200" cy="5715000"/>
          </a:xfrm>
        </p:spPr>
        <p:txBody>
          <a:bodyPr>
            <a:noAutofit/>
          </a:bodyPr>
          <a:lstStyle/>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Introduction</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Overview of Mental health &amp; Illness</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Strategies to Promote Mental Health</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Role of the Nurses in promoting mental health</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Challenges</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Recommendations </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Summary</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Conclusion</a:t>
            </a:r>
          </a:p>
          <a:p>
            <a:pPr algn="just">
              <a:lnSpc>
                <a:spcPct val="150000"/>
              </a:lnSpc>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References </a:t>
            </a:r>
          </a:p>
          <a:p>
            <a:pPr algn="just">
              <a:lnSpc>
                <a:spcPct val="150000"/>
              </a:lnSpc>
              <a:buFont typeface="Wingdings" pitchFamily="2" charset="2"/>
              <a:buChar char="q"/>
            </a:pPr>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60"/>
                                        </p:tgtEl>
                                        <p:attrNameLst>
                                          <p:attrName>style.visibility</p:attrName>
                                        </p:attrNameLst>
                                      </p:cBhvr>
                                      <p:to>
                                        <p:strVal val="visible"/>
                                      </p:to>
                                    </p:set>
                                    <p:anim calcmode="lin" valueType="num">
                                      <p:cBhvr additive="base">
                                        <p:cTn id="7" dur="500" fill="hold"/>
                                        <p:tgtEl>
                                          <p:spTgt spid="2097160"/>
                                        </p:tgtEl>
                                        <p:attrNameLst>
                                          <p:attrName>ppt_x</p:attrName>
                                        </p:attrNameLst>
                                      </p:cBhvr>
                                      <p:tavLst>
                                        <p:tav tm="0">
                                          <p:val>
                                            <p:strVal val="#ppt_x"/>
                                          </p:val>
                                        </p:tav>
                                        <p:tav tm="100000">
                                          <p:val>
                                            <p:strVal val="#ppt_x"/>
                                          </p:val>
                                        </p:tav>
                                      </p:tavLst>
                                    </p:anim>
                                    <p:anim calcmode="lin" valueType="num">
                                      <p:cBhvr additive="base">
                                        <p:cTn id="8" dur="500" fill="hold"/>
                                        <p:tgtEl>
                                          <p:spTgt spid="20971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606"/>
                                        </p:tgtEl>
                                        <p:attrNameLst>
                                          <p:attrName>style.visibility</p:attrName>
                                        </p:attrNameLst>
                                      </p:cBhvr>
                                      <p:to>
                                        <p:strVal val="visible"/>
                                      </p:to>
                                    </p:set>
                                    <p:anim calcmode="lin" valueType="num">
                                      <p:cBhvr additive="base">
                                        <p:cTn id="11" dur="500" fill="hold"/>
                                        <p:tgtEl>
                                          <p:spTgt spid="1048606"/>
                                        </p:tgtEl>
                                        <p:attrNameLst>
                                          <p:attrName>ppt_x</p:attrName>
                                        </p:attrNameLst>
                                      </p:cBhvr>
                                      <p:tavLst>
                                        <p:tav tm="0">
                                          <p:val>
                                            <p:strVal val="#ppt_x"/>
                                          </p:val>
                                        </p:tav>
                                        <p:tav tm="100000">
                                          <p:val>
                                            <p:strVal val="#ppt_x"/>
                                          </p:val>
                                        </p:tav>
                                      </p:tavLst>
                                    </p:anim>
                                    <p:anim calcmode="lin" valueType="num">
                                      <p:cBhvr additive="base">
                                        <p:cTn id="12" dur="500" fill="hold"/>
                                        <p:tgtEl>
                                          <p:spTgt spid="104860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8607">
                                            <p:txEl>
                                              <p:pRg st="0" end="0"/>
                                            </p:txEl>
                                          </p:spTgt>
                                        </p:tgtEl>
                                        <p:attrNameLst>
                                          <p:attrName>style.visibility</p:attrName>
                                        </p:attrNameLst>
                                      </p:cBhvr>
                                      <p:to>
                                        <p:strVal val="visible"/>
                                      </p:to>
                                    </p:set>
                                    <p:anim calcmode="lin" valueType="num">
                                      <p:cBhvr additive="base">
                                        <p:cTn id="15" dur="500" fill="hold"/>
                                        <p:tgtEl>
                                          <p:spTgt spid="104860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6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48607">
                                            <p:txEl>
                                              <p:pRg st="1" end="1"/>
                                            </p:txEl>
                                          </p:spTgt>
                                        </p:tgtEl>
                                        <p:attrNameLst>
                                          <p:attrName>style.visibility</p:attrName>
                                        </p:attrNameLst>
                                      </p:cBhvr>
                                      <p:to>
                                        <p:strVal val="visible"/>
                                      </p:to>
                                    </p:set>
                                    <p:anim calcmode="lin" valueType="num">
                                      <p:cBhvr additive="base">
                                        <p:cTn id="21" dur="500" fill="hold"/>
                                        <p:tgtEl>
                                          <p:spTgt spid="104860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86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8607">
                                            <p:txEl>
                                              <p:pRg st="2" end="2"/>
                                            </p:txEl>
                                          </p:spTgt>
                                        </p:tgtEl>
                                        <p:attrNameLst>
                                          <p:attrName>style.visibility</p:attrName>
                                        </p:attrNameLst>
                                      </p:cBhvr>
                                      <p:to>
                                        <p:strVal val="visible"/>
                                      </p:to>
                                    </p:set>
                                    <p:anim calcmode="lin" valueType="num">
                                      <p:cBhvr additive="base">
                                        <p:cTn id="27" dur="500" fill="hold"/>
                                        <p:tgtEl>
                                          <p:spTgt spid="104860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86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48607">
                                            <p:txEl>
                                              <p:pRg st="3" end="3"/>
                                            </p:txEl>
                                          </p:spTgt>
                                        </p:tgtEl>
                                        <p:attrNameLst>
                                          <p:attrName>style.visibility</p:attrName>
                                        </p:attrNameLst>
                                      </p:cBhvr>
                                      <p:to>
                                        <p:strVal val="visible"/>
                                      </p:to>
                                    </p:set>
                                    <p:anim calcmode="lin" valueType="num">
                                      <p:cBhvr additive="base">
                                        <p:cTn id="33" dur="500" fill="hold"/>
                                        <p:tgtEl>
                                          <p:spTgt spid="104860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86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48607">
                                            <p:txEl>
                                              <p:pRg st="4" end="4"/>
                                            </p:txEl>
                                          </p:spTgt>
                                        </p:tgtEl>
                                        <p:attrNameLst>
                                          <p:attrName>style.visibility</p:attrName>
                                        </p:attrNameLst>
                                      </p:cBhvr>
                                      <p:to>
                                        <p:strVal val="visible"/>
                                      </p:to>
                                    </p:set>
                                    <p:anim calcmode="lin" valueType="num">
                                      <p:cBhvr additive="base">
                                        <p:cTn id="39" dur="500" fill="hold"/>
                                        <p:tgtEl>
                                          <p:spTgt spid="104860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486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48607">
                                            <p:txEl>
                                              <p:pRg st="5" end="5"/>
                                            </p:txEl>
                                          </p:spTgt>
                                        </p:tgtEl>
                                        <p:attrNameLst>
                                          <p:attrName>style.visibility</p:attrName>
                                        </p:attrNameLst>
                                      </p:cBhvr>
                                      <p:to>
                                        <p:strVal val="visible"/>
                                      </p:to>
                                    </p:set>
                                    <p:anim calcmode="lin" valueType="num">
                                      <p:cBhvr additive="base">
                                        <p:cTn id="45" dur="500" fill="hold"/>
                                        <p:tgtEl>
                                          <p:spTgt spid="104860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486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48607">
                                            <p:txEl>
                                              <p:pRg st="6" end="6"/>
                                            </p:txEl>
                                          </p:spTgt>
                                        </p:tgtEl>
                                        <p:attrNameLst>
                                          <p:attrName>style.visibility</p:attrName>
                                        </p:attrNameLst>
                                      </p:cBhvr>
                                      <p:to>
                                        <p:strVal val="visible"/>
                                      </p:to>
                                    </p:set>
                                    <p:anim calcmode="lin" valueType="num">
                                      <p:cBhvr additive="base">
                                        <p:cTn id="51" dur="500" fill="hold"/>
                                        <p:tgtEl>
                                          <p:spTgt spid="1048607">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486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48607">
                                            <p:txEl>
                                              <p:pRg st="7" end="7"/>
                                            </p:txEl>
                                          </p:spTgt>
                                        </p:tgtEl>
                                        <p:attrNameLst>
                                          <p:attrName>style.visibility</p:attrName>
                                        </p:attrNameLst>
                                      </p:cBhvr>
                                      <p:to>
                                        <p:strVal val="visible"/>
                                      </p:to>
                                    </p:set>
                                    <p:anim calcmode="lin" valueType="num">
                                      <p:cBhvr additive="base">
                                        <p:cTn id="57" dur="500" fill="hold"/>
                                        <p:tgtEl>
                                          <p:spTgt spid="1048607">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486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48607">
                                            <p:txEl>
                                              <p:pRg st="8" end="8"/>
                                            </p:txEl>
                                          </p:spTgt>
                                        </p:tgtEl>
                                        <p:attrNameLst>
                                          <p:attrName>style.visibility</p:attrName>
                                        </p:attrNameLst>
                                      </p:cBhvr>
                                      <p:to>
                                        <p:strVal val="visible"/>
                                      </p:to>
                                    </p:set>
                                    <p:anim calcmode="lin" valueType="num">
                                      <p:cBhvr additive="base">
                                        <p:cTn id="63" dur="500" fill="hold"/>
                                        <p:tgtEl>
                                          <p:spTgt spid="1048607">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486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p:bldP spid="10486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 descr="C:\Users\user\Desktop\Speciality\images - 2023-08-20T175358.581.jpeg"/>
          <p:cNvPicPr>
            <a:picLocks noChangeAspect="1" noChangeArrowheads="1"/>
          </p:cNvPicPr>
          <p:nvPr/>
        </p:nvPicPr>
        <p:blipFill>
          <a:blip r:embed="rId2"/>
          <a:srcRect/>
          <a:stretch>
            <a:fillRect/>
          </a:stretch>
        </p:blipFill>
        <p:spPr bwMode="auto">
          <a:xfrm>
            <a:off x="152400" y="228600"/>
            <a:ext cx="8839200" cy="3124200"/>
          </a:xfrm>
          <a:prstGeom prst="rect">
            <a:avLst/>
          </a:prstGeom>
          <a:noFill/>
        </p:spPr>
      </p:pic>
      <p:sp>
        <p:nvSpPr>
          <p:cNvPr id="1048594" name="Content Placeholder 2"/>
          <p:cNvSpPr>
            <a:spLocks noGrp="1"/>
          </p:cNvSpPr>
          <p:nvPr>
            <p:ph sz="quarter" idx="1"/>
          </p:nvPr>
        </p:nvSpPr>
        <p:spPr>
          <a:xfrm>
            <a:off x="457200" y="3581400"/>
            <a:ext cx="7467600" cy="2892552"/>
          </a:xfrm>
        </p:spPr>
        <p:txBody>
          <a:bodyPr>
            <a:normAutofit fontScale="95833"/>
          </a:bodyPr>
          <a:lstStyle/>
          <a:p>
            <a:pPr marL="457200"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Limited manpower.</a:t>
            </a:r>
          </a:p>
          <a:p>
            <a:pPr marL="457200"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Lack of dedicated </a:t>
            </a:r>
            <a:r>
              <a:rPr lang="en-US" dirty="0">
                <a:latin typeface="Times New Roman" panose="02020603050405020304" pitchFamily="18" charset="0"/>
                <a:cs typeface="Times New Roman" panose="02020603050405020304" pitchFamily="18" charset="0"/>
              </a:rPr>
              <a:t>unit and other infrastructures.</a:t>
            </a:r>
            <a:r>
              <a:rPr lang="en-US" sz="2400" dirty="0">
                <a:latin typeface="Times New Roman" panose="02020603050405020304" pitchFamily="18" charset="0"/>
                <a:cs typeface="Times New Roman" panose="02020603050405020304" pitchFamily="18" charset="0"/>
              </a:rPr>
              <a:t> </a:t>
            </a:r>
          </a:p>
          <a:p>
            <a:pPr marL="457200"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High level of stigma/discrimination.</a:t>
            </a:r>
          </a:p>
          <a:p>
            <a:pPr marL="457200"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Limited awareness on mental health/psychiatry services.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54"/>
                                        </p:tgtEl>
                                        <p:attrNameLst>
                                          <p:attrName>style.visibility</p:attrName>
                                        </p:attrNameLst>
                                      </p:cBhvr>
                                      <p:to>
                                        <p:strVal val="visible"/>
                                      </p:to>
                                    </p:set>
                                    <p:anim calcmode="lin" valueType="num">
                                      <p:cBhvr additive="base">
                                        <p:cTn id="7" dur="500" fill="hold"/>
                                        <p:tgtEl>
                                          <p:spTgt spid="2097154"/>
                                        </p:tgtEl>
                                        <p:attrNameLst>
                                          <p:attrName>ppt_x</p:attrName>
                                        </p:attrNameLst>
                                      </p:cBhvr>
                                      <p:tavLst>
                                        <p:tav tm="0">
                                          <p:val>
                                            <p:strVal val="#ppt_x"/>
                                          </p:val>
                                        </p:tav>
                                        <p:tav tm="100000">
                                          <p:val>
                                            <p:strVal val="#ppt_x"/>
                                          </p:val>
                                        </p:tav>
                                      </p:tavLst>
                                    </p:anim>
                                    <p:anim calcmode="lin" valueType="num">
                                      <p:cBhvr additive="base">
                                        <p:cTn id="8" dur="500" fill="hold"/>
                                        <p:tgtEl>
                                          <p:spTgt spid="2097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594">
                                            <p:txEl>
                                              <p:pRg st="0" end="0"/>
                                            </p:txEl>
                                          </p:spTgt>
                                        </p:tgtEl>
                                        <p:attrNameLst>
                                          <p:attrName>style.visibility</p:attrName>
                                        </p:attrNameLst>
                                      </p:cBhvr>
                                      <p:to>
                                        <p:strVal val="visible"/>
                                      </p:to>
                                    </p:set>
                                    <p:anim calcmode="lin" valueType="num">
                                      <p:cBhvr additive="base">
                                        <p:cTn id="13" dur="500" fill="hold"/>
                                        <p:tgtEl>
                                          <p:spTgt spid="104859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5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594">
                                            <p:txEl>
                                              <p:pRg st="1" end="1"/>
                                            </p:txEl>
                                          </p:spTgt>
                                        </p:tgtEl>
                                        <p:attrNameLst>
                                          <p:attrName>style.visibility</p:attrName>
                                        </p:attrNameLst>
                                      </p:cBhvr>
                                      <p:to>
                                        <p:strVal val="visible"/>
                                      </p:to>
                                    </p:set>
                                    <p:anim calcmode="lin" valueType="num">
                                      <p:cBhvr additive="base">
                                        <p:cTn id="19" dur="500" fill="hold"/>
                                        <p:tgtEl>
                                          <p:spTgt spid="104859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5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594">
                                            <p:txEl>
                                              <p:pRg st="2" end="2"/>
                                            </p:txEl>
                                          </p:spTgt>
                                        </p:tgtEl>
                                        <p:attrNameLst>
                                          <p:attrName>style.visibility</p:attrName>
                                        </p:attrNameLst>
                                      </p:cBhvr>
                                      <p:to>
                                        <p:strVal val="visible"/>
                                      </p:to>
                                    </p:set>
                                    <p:anim calcmode="lin" valueType="num">
                                      <p:cBhvr additive="base">
                                        <p:cTn id="25" dur="500" fill="hold"/>
                                        <p:tgtEl>
                                          <p:spTgt spid="104859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5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594">
                                            <p:txEl>
                                              <p:pRg st="3" end="3"/>
                                            </p:txEl>
                                          </p:spTgt>
                                        </p:tgtEl>
                                        <p:attrNameLst>
                                          <p:attrName>style.visibility</p:attrName>
                                        </p:attrNameLst>
                                      </p:cBhvr>
                                      <p:to>
                                        <p:strVal val="visible"/>
                                      </p:to>
                                    </p:set>
                                    <p:anim calcmode="lin" valueType="num">
                                      <p:cBhvr additive="base">
                                        <p:cTn id="31" dur="500" fill="hold"/>
                                        <p:tgtEl>
                                          <p:spTgt spid="104859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5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 descr="C:\Users\user\Desktop\Speciality\images - 2023-08-20T175520.255.jpeg"/>
          <p:cNvPicPr>
            <a:picLocks noChangeAspect="1" noChangeArrowheads="1"/>
          </p:cNvPicPr>
          <p:nvPr/>
        </p:nvPicPr>
        <p:blipFill>
          <a:blip r:embed="rId2"/>
          <a:srcRect/>
          <a:stretch>
            <a:fillRect/>
          </a:stretch>
        </p:blipFill>
        <p:spPr bwMode="auto">
          <a:xfrm>
            <a:off x="245091" y="0"/>
            <a:ext cx="8686800" cy="4038600"/>
          </a:xfrm>
          <a:prstGeom prst="rect">
            <a:avLst/>
          </a:prstGeom>
          <a:noFill/>
        </p:spPr>
      </p:pic>
      <p:sp>
        <p:nvSpPr>
          <p:cNvPr id="1048592" name="Content Placeholder 2"/>
          <p:cNvSpPr>
            <a:spLocks noGrp="1"/>
          </p:cNvSpPr>
          <p:nvPr>
            <p:ph sz="quarter" idx="1"/>
          </p:nvPr>
        </p:nvSpPr>
        <p:spPr>
          <a:xfrm>
            <a:off x="457200" y="2286000"/>
            <a:ext cx="8262582" cy="4187952"/>
          </a:xfrm>
        </p:spPr>
        <p:txBody>
          <a:bodyPr>
            <a:normAutofit/>
          </a:bodyPr>
          <a:lstStyle/>
          <a:p>
            <a:pPr marL="457200" indent="-457200" algn="just">
              <a:lnSpc>
                <a:spcPct val="150000"/>
              </a:lnSpc>
              <a:buFont typeface="+mj-lt"/>
              <a:buAutoNum type="arabicPeriod"/>
            </a:pPr>
            <a:r>
              <a:rPr lang="en-US" dirty="0">
                <a:latin typeface="Times New Roman" panose="02020603050405020304" pitchFamily="18" charset="0"/>
                <a:cs typeface="Times New Roman" panose="02020603050405020304" pitchFamily="18" charset="0"/>
              </a:rPr>
              <a:t>Urgent need for mental health/psychiatric professionals.</a:t>
            </a:r>
          </a:p>
          <a:p>
            <a:pPr marL="457200" indent="-457200" algn="just">
              <a:lnSpc>
                <a:spcPct val="150000"/>
              </a:lnSpc>
              <a:buFont typeface="+mj-lt"/>
              <a:buAutoNum type="arabicPeriod"/>
            </a:pPr>
            <a:r>
              <a:rPr lang="en-US" dirty="0">
                <a:latin typeface="Times New Roman" panose="02020603050405020304" pitchFamily="18" charset="0"/>
                <a:cs typeface="Times New Roman" panose="02020603050405020304" pitchFamily="18" charset="0"/>
              </a:rPr>
              <a:t>Urgent need for dedicated</a:t>
            </a:r>
            <a:r>
              <a:rPr lang="en-US" sz="2400" dirty="0">
                <a:latin typeface="Times New Roman" panose="02020603050405020304" pitchFamily="18" charset="0"/>
                <a:cs typeface="Times New Roman" panose="02020603050405020304" pitchFamily="18" charset="0"/>
              </a:rPr>
              <a:t> mental health psychiatric unit.</a:t>
            </a:r>
            <a:endParaRPr lang="zh-CN" altLang="en-US" dirty="0"/>
          </a:p>
          <a:p>
            <a:pPr marL="457200" indent="-457200" algn="just">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Ensuring community awareness on mental health services.</a:t>
            </a:r>
          </a:p>
          <a:p>
            <a:pPr marL="457200" lvl="0" indent="-457200" algn="just">
              <a:lnSpc>
                <a:spcPct val="150000"/>
              </a:lnSpc>
              <a:buFont typeface="+mj-lt"/>
              <a:buAutoNum type="arabicPeriod"/>
            </a:pPr>
            <a:r>
              <a:rPr lang="en-US" dirty="0">
                <a:latin typeface="Times New Roman" panose="02020603050405020304" pitchFamily="18" charset="0"/>
                <a:cs typeface="Times New Roman" panose="02020603050405020304" pitchFamily="18" charset="0"/>
              </a:rPr>
              <a:t>Training and retraining of staff.</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52"/>
                                        </p:tgtEl>
                                        <p:attrNameLst>
                                          <p:attrName>style.visibility</p:attrName>
                                        </p:attrNameLst>
                                      </p:cBhvr>
                                      <p:to>
                                        <p:strVal val="visible"/>
                                      </p:to>
                                    </p:set>
                                    <p:anim calcmode="lin" valueType="num">
                                      <p:cBhvr additive="base">
                                        <p:cTn id="7" dur="500" fill="hold"/>
                                        <p:tgtEl>
                                          <p:spTgt spid="2097152"/>
                                        </p:tgtEl>
                                        <p:attrNameLst>
                                          <p:attrName>ppt_x</p:attrName>
                                        </p:attrNameLst>
                                      </p:cBhvr>
                                      <p:tavLst>
                                        <p:tav tm="0">
                                          <p:val>
                                            <p:strVal val="#ppt_x"/>
                                          </p:val>
                                        </p:tav>
                                        <p:tav tm="100000">
                                          <p:val>
                                            <p:strVal val="#ppt_x"/>
                                          </p:val>
                                        </p:tav>
                                      </p:tavLst>
                                    </p:anim>
                                    <p:anim calcmode="lin" valueType="num">
                                      <p:cBhvr additive="base">
                                        <p:cTn id="8" dur="500" fill="hold"/>
                                        <p:tgtEl>
                                          <p:spTgt spid="20971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592">
                                            <p:txEl>
                                              <p:pRg st="0" end="0"/>
                                            </p:txEl>
                                          </p:spTgt>
                                        </p:tgtEl>
                                        <p:attrNameLst>
                                          <p:attrName>style.visibility</p:attrName>
                                        </p:attrNameLst>
                                      </p:cBhvr>
                                      <p:to>
                                        <p:strVal val="visible"/>
                                      </p:to>
                                    </p:set>
                                    <p:anim calcmode="lin" valueType="num">
                                      <p:cBhvr additive="base">
                                        <p:cTn id="13" dur="500" fill="hold"/>
                                        <p:tgtEl>
                                          <p:spTgt spid="10485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5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592">
                                            <p:txEl>
                                              <p:pRg st="1" end="1"/>
                                            </p:txEl>
                                          </p:spTgt>
                                        </p:tgtEl>
                                        <p:attrNameLst>
                                          <p:attrName>style.visibility</p:attrName>
                                        </p:attrNameLst>
                                      </p:cBhvr>
                                      <p:to>
                                        <p:strVal val="visible"/>
                                      </p:to>
                                    </p:set>
                                    <p:anim calcmode="lin" valueType="num">
                                      <p:cBhvr additive="base">
                                        <p:cTn id="19" dur="500" fill="hold"/>
                                        <p:tgtEl>
                                          <p:spTgt spid="10485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5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592">
                                            <p:txEl>
                                              <p:pRg st="2" end="2"/>
                                            </p:txEl>
                                          </p:spTgt>
                                        </p:tgtEl>
                                        <p:attrNameLst>
                                          <p:attrName>style.visibility</p:attrName>
                                        </p:attrNameLst>
                                      </p:cBhvr>
                                      <p:to>
                                        <p:strVal val="visible"/>
                                      </p:to>
                                    </p:set>
                                    <p:anim calcmode="lin" valueType="num">
                                      <p:cBhvr additive="base">
                                        <p:cTn id="25" dur="500" fill="hold"/>
                                        <p:tgtEl>
                                          <p:spTgt spid="10485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5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592">
                                            <p:txEl>
                                              <p:pRg st="3" end="3"/>
                                            </p:txEl>
                                          </p:spTgt>
                                        </p:tgtEl>
                                        <p:attrNameLst>
                                          <p:attrName>style.visibility</p:attrName>
                                        </p:attrNameLst>
                                      </p:cBhvr>
                                      <p:to>
                                        <p:strVal val="visible"/>
                                      </p:to>
                                    </p:set>
                                    <p:anim calcmode="lin" valueType="num">
                                      <p:cBhvr additive="base">
                                        <p:cTn id="31" dur="500" fill="hold"/>
                                        <p:tgtEl>
                                          <p:spTgt spid="104859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59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 descr="C:\Users\user\Desktop\Speciality\images - 2023-08-20T175708.654.jpeg"/>
          <p:cNvPicPr>
            <a:picLocks noChangeAspect="1" noChangeArrowheads="1"/>
          </p:cNvPicPr>
          <p:nvPr/>
        </p:nvPicPr>
        <p:blipFill>
          <a:blip r:embed="rId2"/>
          <a:srcRect/>
          <a:stretch>
            <a:fillRect/>
          </a:stretch>
        </p:blipFill>
        <p:spPr bwMode="auto">
          <a:xfrm>
            <a:off x="990600" y="-15922"/>
            <a:ext cx="7086600" cy="2475932"/>
          </a:xfrm>
          <a:prstGeom prst="rect">
            <a:avLst/>
          </a:prstGeom>
          <a:noFill/>
        </p:spPr>
      </p:pic>
      <p:sp>
        <p:nvSpPr>
          <p:cNvPr id="1048593" name="Content Placeholder 2"/>
          <p:cNvSpPr>
            <a:spLocks noGrp="1"/>
          </p:cNvSpPr>
          <p:nvPr>
            <p:ph sz="quarter" idx="1"/>
          </p:nvPr>
        </p:nvSpPr>
        <p:spPr>
          <a:xfrm>
            <a:off x="457200" y="1600200"/>
            <a:ext cx="8305800" cy="4873752"/>
          </a:xfrm>
        </p:spPr>
        <p:txBody>
          <a:bodyPr>
            <a:normAutofit fontScale="95833"/>
          </a:bodyPr>
          <a:lstStyle/>
          <a:p>
            <a:pPr>
              <a:lnSpc>
                <a:spcPct val="150000"/>
              </a:lnSpc>
              <a:buFont typeface="Wingdings" pitchFamily="2" charset="2"/>
              <a:buChar char="v"/>
            </a:pPr>
            <a:r>
              <a:rPr lang="en-US" sz="2400" dirty="0">
                <a:latin typeface="Times New Roman" panose="02020603050405020304" pitchFamily="18" charset="0"/>
                <a:cs typeface="Times New Roman" panose="02020603050405020304" pitchFamily="18" charset="0"/>
              </a:rPr>
              <a:t>Promoting mental health is major concern in the prevention and control of major NCDs.</a:t>
            </a:r>
          </a:p>
          <a:p>
            <a:pPr>
              <a:lnSpc>
                <a:spcPct val="150000"/>
              </a:lnSpc>
              <a:buFont typeface="Wingdings" pitchFamily="2" charset="2"/>
              <a:buChar char="v"/>
            </a:pPr>
            <a:r>
              <a:rPr lang="en-US" sz="2400" dirty="0">
                <a:latin typeface="Times New Roman" panose="02020603050405020304" pitchFamily="18" charset="0"/>
                <a:cs typeface="Times New Roman" panose="02020603050405020304" pitchFamily="18" charset="0"/>
              </a:rPr>
              <a:t>Between 75-95% of people with mental disorders do not have access to mental health services and thus, live in low and middle-income countries.</a:t>
            </a:r>
          </a:p>
          <a:p>
            <a:pPr>
              <a:lnSpc>
                <a:spcPct val="150000"/>
              </a:lnSpc>
              <a:buFont typeface="Wingdings" pitchFamily="2" charset="2"/>
              <a:buChar char="v"/>
            </a:pPr>
            <a:r>
              <a:rPr lang="en-US" sz="2400" dirty="0">
                <a:latin typeface="Times New Roman" panose="02020603050405020304" pitchFamily="18" charset="0"/>
                <a:cs typeface="Times New Roman" panose="02020603050405020304" pitchFamily="18" charset="0"/>
              </a:rPr>
              <a:t>Suicide occur every 40 seconds globally.</a:t>
            </a:r>
          </a:p>
          <a:p>
            <a:pPr>
              <a:lnSpc>
                <a:spcPct val="150000"/>
              </a:lnSpc>
              <a:buFont typeface="Wingdings" pitchFamily="2" charset="2"/>
              <a:buChar char="v"/>
            </a:pPr>
            <a:r>
              <a:rPr lang="en-US" sz="2400" dirty="0">
                <a:latin typeface="Times New Roman" panose="02020603050405020304" pitchFamily="18" charset="0"/>
                <a:cs typeface="Times New Roman" panose="02020603050405020304" pitchFamily="18" charset="0"/>
              </a:rPr>
              <a:t>1:6 of adolescence aged 16-19 yrs suffer mental health issues .</a:t>
            </a:r>
          </a:p>
          <a:p>
            <a:pPr>
              <a:lnSpc>
                <a:spcPct val="150000"/>
              </a:lnSpc>
              <a:buFont typeface="Wingdings" pitchFamily="2" charset="2"/>
              <a:buChar char="v"/>
            </a:pPr>
            <a:r>
              <a:rPr lang="en-US" sz="2400" dirty="0">
                <a:latin typeface="Times New Roman" panose="02020603050405020304" pitchFamily="18" charset="0"/>
                <a:cs typeface="Times New Roman" panose="02020603050405020304" pitchFamily="18" charset="0"/>
              </a:rPr>
              <a:t>1:4 Nigerians suffer mental health issues.</a:t>
            </a:r>
          </a:p>
          <a:p>
            <a:pPr>
              <a:lnSpc>
                <a:spcPct val="150000"/>
              </a:lnSpc>
              <a:buFont typeface="Wingdings" pitchFamily="2" charset="2"/>
              <a:buChar char="Ø"/>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53"/>
                                        </p:tgtEl>
                                        <p:attrNameLst>
                                          <p:attrName>style.visibility</p:attrName>
                                        </p:attrNameLst>
                                      </p:cBhvr>
                                      <p:to>
                                        <p:strVal val="visible"/>
                                      </p:to>
                                    </p:set>
                                    <p:anim calcmode="lin" valueType="num">
                                      <p:cBhvr additive="base">
                                        <p:cTn id="7" dur="500" fill="hold"/>
                                        <p:tgtEl>
                                          <p:spTgt spid="2097153"/>
                                        </p:tgtEl>
                                        <p:attrNameLst>
                                          <p:attrName>ppt_x</p:attrName>
                                        </p:attrNameLst>
                                      </p:cBhvr>
                                      <p:tavLst>
                                        <p:tav tm="0">
                                          <p:val>
                                            <p:strVal val="#ppt_x"/>
                                          </p:val>
                                        </p:tav>
                                        <p:tav tm="100000">
                                          <p:val>
                                            <p:strVal val="#ppt_x"/>
                                          </p:val>
                                        </p:tav>
                                      </p:tavLst>
                                    </p:anim>
                                    <p:anim calcmode="lin" valueType="num">
                                      <p:cBhvr additive="base">
                                        <p:cTn id="8" dur="500" fill="hold"/>
                                        <p:tgtEl>
                                          <p:spTgt spid="2097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593">
                                            <p:txEl>
                                              <p:pRg st="1" end="1"/>
                                            </p:txEl>
                                          </p:spTgt>
                                        </p:tgtEl>
                                        <p:attrNameLst>
                                          <p:attrName>style.visibility</p:attrName>
                                        </p:attrNameLst>
                                      </p:cBhvr>
                                      <p:to>
                                        <p:strVal val="visible"/>
                                      </p:to>
                                    </p:set>
                                    <p:anim calcmode="lin" valueType="num">
                                      <p:cBhvr additive="base">
                                        <p:cTn id="13" dur="500" fill="hold"/>
                                        <p:tgtEl>
                                          <p:spTgt spid="10485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5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593">
                                            <p:txEl>
                                              <p:pRg st="0" end="0"/>
                                            </p:txEl>
                                          </p:spTgt>
                                        </p:tgtEl>
                                        <p:attrNameLst>
                                          <p:attrName>style.visibility</p:attrName>
                                        </p:attrNameLst>
                                      </p:cBhvr>
                                      <p:to>
                                        <p:strVal val="visible"/>
                                      </p:to>
                                    </p:set>
                                    <p:anim calcmode="lin" valueType="num">
                                      <p:cBhvr additive="base">
                                        <p:cTn id="19" dur="500" fill="hold"/>
                                        <p:tgtEl>
                                          <p:spTgt spid="104859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59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3" descr="C:\Users\user\Desktop\Speciality\images - 2023-08-20T175814.818.jpeg"/>
          <p:cNvPicPr>
            <a:picLocks noChangeAspect="1" noChangeArrowheads="1"/>
          </p:cNvPicPr>
          <p:nvPr/>
        </p:nvPicPr>
        <p:blipFill>
          <a:blip r:embed="rId2"/>
          <a:srcRect/>
          <a:stretch>
            <a:fillRect/>
          </a:stretch>
        </p:blipFill>
        <p:spPr bwMode="auto">
          <a:xfrm>
            <a:off x="381000" y="1171575"/>
            <a:ext cx="7924799" cy="2867025"/>
          </a:xfrm>
          <a:prstGeom prst="rect">
            <a:avLst/>
          </a:prstGeom>
          <a:noFill/>
        </p:spPr>
      </p:pic>
      <p:sp>
        <p:nvSpPr>
          <p:cNvPr id="1048595" name="Content Placeholder 2"/>
          <p:cNvSpPr>
            <a:spLocks noGrp="1"/>
          </p:cNvSpPr>
          <p:nvPr>
            <p:ph sz="quarter" idx="1"/>
          </p:nvPr>
        </p:nvSpPr>
        <p:spPr>
          <a:xfrm>
            <a:off x="457199" y="2362200"/>
            <a:ext cx="7848599" cy="4111752"/>
          </a:xfrm>
        </p:spPr>
        <p:txBody>
          <a:bodyPr>
            <a:normAutofit/>
          </a:bodyPr>
          <a:lstStyle/>
          <a:p>
            <a:pPr algn="just">
              <a:lnSpc>
                <a:spcPct val="150000"/>
              </a:lnSpc>
              <a:buNone/>
            </a:pPr>
            <a:endParaRPr lang="en-US" sz="2800" dirty="0">
              <a:latin typeface="Times New Roman" panose="02020603050405020304" pitchFamily="18" charset="0"/>
              <a:cs typeface="Times New Roman" panose="02020603050405020304" pitchFamily="18" charset="0"/>
            </a:endParaRPr>
          </a:p>
          <a:p>
            <a:pPr algn="just">
              <a:lnSpc>
                <a:spcPct val="150000"/>
              </a:lnSpc>
              <a:buNone/>
            </a:pPr>
            <a:endParaRPr lang="en-US" sz="2800" dirty="0">
              <a:latin typeface="Times New Roman" panose="02020603050405020304" pitchFamily="18" charset="0"/>
              <a:cs typeface="Times New Roman" panose="02020603050405020304" pitchFamily="18" charset="0"/>
            </a:endParaRPr>
          </a:p>
          <a:p>
            <a:pPr algn="just">
              <a:lnSpc>
                <a:spcPct val="150000"/>
              </a:lnSpc>
              <a:buNone/>
            </a:pPr>
            <a:endParaRPr lang="en-US" sz="2800" dirty="0">
              <a:latin typeface="Times New Roman" panose="02020603050405020304" pitchFamily="18" charset="0"/>
              <a:cs typeface="Times New Roman" panose="02020603050405020304" pitchFamily="18" charset="0"/>
            </a:endParaRPr>
          </a:p>
          <a:p>
            <a:pPr algn="just">
              <a:lnSpc>
                <a:spcPct val="150000"/>
              </a:lnSpc>
              <a:buNone/>
            </a:pPr>
            <a:r>
              <a:rPr lang="en-US" dirty="0">
                <a:latin typeface="Times New Roman" panose="02020603050405020304" pitchFamily="18" charset="0"/>
                <a:cs typeface="Times New Roman" panose="02020603050405020304" pitchFamily="18" charset="0"/>
              </a:rPr>
              <a:t>Mental health promotion is a basic necessity for fruitful and healthy living. Mental health is a total health.</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55"/>
                                        </p:tgtEl>
                                        <p:attrNameLst>
                                          <p:attrName>style.visibility</p:attrName>
                                        </p:attrNameLst>
                                      </p:cBhvr>
                                      <p:to>
                                        <p:strVal val="visible"/>
                                      </p:to>
                                    </p:set>
                                    <p:anim calcmode="lin" valueType="num">
                                      <p:cBhvr additive="base">
                                        <p:cTn id="7" dur="500" fill="hold"/>
                                        <p:tgtEl>
                                          <p:spTgt spid="2097155"/>
                                        </p:tgtEl>
                                        <p:attrNameLst>
                                          <p:attrName>ppt_x</p:attrName>
                                        </p:attrNameLst>
                                      </p:cBhvr>
                                      <p:tavLst>
                                        <p:tav tm="0">
                                          <p:val>
                                            <p:strVal val="#ppt_x"/>
                                          </p:val>
                                        </p:tav>
                                        <p:tav tm="100000">
                                          <p:val>
                                            <p:strVal val="#ppt_x"/>
                                          </p:val>
                                        </p:tav>
                                      </p:tavLst>
                                    </p:anim>
                                    <p:anim calcmode="lin" valueType="num">
                                      <p:cBhvr additive="base">
                                        <p:cTn id="8" dur="500" fill="hold"/>
                                        <p:tgtEl>
                                          <p:spTgt spid="20971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595">
                                            <p:txEl>
                                              <p:pRg st="3" end="3"/>
                                            </p:txEl>
                                          </p:spTgt>
                                        </p:tgtEl>
                                        <p:attrNameLst>
                                          <p:attrName>style.visibility</p:attrName>
                                        </p:attrNameLst>
                                      </p:cBhvr>
                                      <p:to>
                                        <p:strVal val="visible"/>
                                      </p:to>
                                    </p:set>
                                    <p:anim calcmode="lin" valueType="num">
                                      <p:cBhvr additive="base">
                                        <p:cTn id="13" dur="500" fill="hold"/>
                                        <p:tgtEl>
                                          <p:spTgt spid="10485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3"/>
          <p:cNvPicPr>
            <a:picLocks noChangeAspect="1"/>
          </p:cNvPicPr>
          <p:nvPr/>
        </p:nvPicPr>
        <p:blipFill>
          <a:blip r:embed="rId2"/>
          <a:stretch>
            <a:fillRect/>
          </a:stretch>
        </p:blipFill>
        <p:spPr>
          <a:xfrm>
            <a:off x="364097" y="1285874"/>
            <a:ext cx="8415806" cy="5419726"/>
          </a:xfrm>
          <a:prstGeom prst="rect">
            <a:avLst/>
          </a:prstGeom>
        </p:spPr>
      </p:pic>
      <p:sp>
        <p:nvSpPr>
          <p:cNvPr id="1048598" name="Content Placeholder 2"/>
          <p:cNvSpPr>
            <a:spLocks noGrp="1"/>
          </p:cNvSpPr>
          <p:nvPr>
            <p:ph sz="quarter" idx="1"/>
          </p:nvPr>
        </p:nvSpPr>
        <p:spPr>
          <a:xfrm>
            <a:off x="626503" y="1600200"/>
            <a:ext cx="8153400" cy="4495800"/>
          </a:xfrm>
        </p:spPr>
        <p:txBody>
          <a:bodyPr>
            <a:noAutofit/>
          </a:bodyPr>
          <a:lstStyle/>
          <a:p>
            <a:pPr>
              <a:lnSpc>
                <a:spcPct val="150000"/>
              </a:lnSpc>
            </a:pPr>
            <a:r>
              <a:rPr lang="en-US" sz="2000" dirty="0">
                <a:latin typeface="Times New Roman" panose="02020603050405020304" pitchFamily="18" charset="0"/>
                <a:cs typeface="Times New Roman" panose="02020603050405020304" pitchFamily="18" charset="0"/>
              </a:rPr>
              <a:t>Baker P. (2009): Psychiatric And Mental Health Nursing; The Craft Of Caring. 2</a:t>
            </a:r>
            <a:r>
              <a:rPr lang="en-US" sz="2000" baseline="30000" dirty="0">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Edition  Edward Arnold Publishers Ltd, UK</a:t>
            </a:r>
          </a:p>
          <a:p>
            <a:pPr>
              <a:lnSpc>
                <a:spcPct val="150000"/>
              </a:lnSpc>
            </a:pPr>
            <a:r>
              <a:rPr lang="en-US" sz="2000" dirty="0">
                <a:latin typeface="Times New Roman" panose="02020603050405020304" pitchFamily="18" charset="0"/>
                <a:cs typeface="Times New Roman" panose="02020603050405020304" pitchFamily="18" charset="0"/>
              </a:rPr>
              <a:t>Tasman A., Kay J., (2006) Essentials Of Psychiatry, 2</a:t>
            </a:r>
            <a:r>
              <a:rPr lang="en-US" sz="2000" baseline="30000" dirty="0">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Edition, John Wiley&amp; Sons, Ltd USA</a:t>
            </a:r>
          </a:p>
          <a:p>
            <a:pPr>
              <a:lnSpc>
                <a:spcPct val="150000"/>
              </a:lnSpc>
            </a:pPr>
            <a:r>
              <a:rPr lang="en-US" sz="2000" dirty="0">
                <a:latin typeface="Times New Roman" panose="02020603050405020304" pitchFamily="18" charset="0"/>
                <a:cs typeface="Times New Roman" panose="02020603050405020304" pitchFamily="18" charset="0"/>
              </a:rPr>
              <a:t>WHO, 2022 Mental Health: Strengthening Mental Health Promotion. Fact Sheet No. 220.WHO, Geneva. Retrieved From: Http://Www.Who.Int//Mediacentre/Factsheet</a:t>
            </a:r>
          </a:p>
          <a:p>
            <a:pPr>
              <a:lnSpc>
                <a:spcPct val="150000"/>
              </a:lnSpc>
            </a:pPr>
            <a:r>
              <a:rPr lang="en-US" sz="2000" dirty="0">
                <a:latin typeface="Times New Roman" panose="02020603050405020304" pitchFamily="18" charset="0"/>
                <a:cs typeface="Times New Roman" panose="02020603050405020304" pitchFamily="18" charset="0"/>
              </a:rPr>
              <a:t>WHO, (2015) Prompting Mental Health: Concepts, Emerging Evidence And Practice, WHO Geneva.</a:t>
            </a:r>
          </a:p>
        </p:txBody>
      </p:sp>
      <p:sp>
        <p:nvSpPr>
          <p:cNvPr id="1048599" name="Rectangle 1"/>
          <p:cNvSpPr/>
          <p:nvPr/>
        </p:nvSpPr>
        <p:spPr>
          <a:xfrm>
            <a:off x="1295400" y="381000"/>
            <a:ext cx="6324600" cy="89154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References</a:t>
            </a:r>
            <a:endParaRPr lang="en-US" sz="5400" b="1" cap="all" spc="0"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599"/>
                                        </p:tgtEl>
                                        <p:attrNameLst>
                                          <p:attrName>style.visibility</p:attrName>
                                        </p:attrNameLst>
                                      </p:cBhvr>
                                      <p:to>
                                        <p:strVal val="visible"/>
                                      </p:to>
                                    </p:set>
                                    <p:anim calcmode="lin" valueType="num">
                                      <p:cBhvr additive="base">
                                        <p:cTn id="7" dur="500" fill="hold"/>
                                        <p:tgtEl>
                                          <p:spTgt spid="1048599"/>
                                        </p:tgtEl>
                                        <p:attrNameLst>
                                          <p:attrName>ppt_x</p:attrName>
                                        </p:attrNameLst>
                                      </p:cBhvr>
                                      <p:tavLst>
                                        <p:tav tm="0">
                                          <p:val>
                                            <p:strVal val="#ppt_x"/>
                                          </p:val>
                                        </p:tav>
                                        <p:tav tm="100000">
                                          <p:val>
                                            <p:strVal val="#ppt_x"/>
                                          </p:val>
                                        </p:tav>
                                      </p:tavLst>
                                    </p:anim>
                                    <p:anim calcmode="lin" valueType="num">
                                      <p:cBhvr additive="base">
                                        <p:cTn id="8" dur="500" fill="hold"/>
                                        <p:tgtEl>
                                          <p:spTgt spid="10485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157"/>
                                        </p:tgtEl>
                                        <p:attrNameLst>
                                          <p:attrName>style.visibility</p:attrName>
                                        </p:attrNameLst>
                                      </p:cBhvr>
                                      <p:to>
                                        <p:strVal val="visible"/>
                                      </p:to>
                                    </p:set>
                                    <p:anim calcmode="lin" valueType="num">
                                      <p:cBhvr additive="base">
                                        <p:cTn id="13" dur="500" fill="hold"/>
                                        <p:tgtEl>
                                          <p:spTgt spid="2097157"/>
                                        </p:tgtEl>
                                        <p:attrNameLst>
                                          <p:attrName>ppt_x</p:attrName>
                                        </p:attrNameLst>
                                      </p:cBhvr>
                                      <p:tavLst>
                                        <p:tav tm="0">
                                          <p:val>
                                            <p:strVal val="#ppt_x"/>
                                          </p:val>
                                        </p:tav>
                                        <p:tav tm="100000">
                                          <p:val>
                                            <p:strVal val="#ppt_x"/>
                                          </p:val>
                                        </p:tav>
                                      </p:tavLst>
                                    </p:anim>
                                    <p:anim calcmode="lin" valueType="num">
                                      <p:cBhvr additive="base">
                                        <p:cTn id="14" dur="500" fill="hold"/>
                                        <p:tgtEl>
                                          <p:spTgt spid="20971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598">
                                            <p:txEl>
                                              <p:pRg st="0" end="0"/>
                                            </p:txEl>
                                          </p:spTgt>
                                        </p:tgtEl>
                                        <p:attrNameLst>
                                          <p:attrName>style.visibility</p:attrName>
                                        </p:attrNameLst>
                                      </p:cBhvr>
                                      <p:to>
                                        <p:strVal val="visible"/>
                                      </p:to>
                                    </p:set>
                                    <p:anim calcmode="lin" valueType="num">
                                      <p:cBhvr additive="base">
                                        <p:cTn id="19" dur="500" fill="hold"/>
                                        <p:tgtEl>
                                          <p:spTgt spid="104859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5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598">
                                            <p:txEl>
                                              <p:pRg st="1" end="1"/>
                                            </p:txEl>
                                          </p:spTgt>
                                        </p:tgtEl>
                                        <p:attrNameLst>
                                          <p:attrName>style.visibility</p:attrName>
                                        </p:attrNameLst>
                                      </p:cBhvr>
                                      <p:to>
                                        <p:strVal val="visible"/>
                                      </p:to>
                                    </p:set>
                                    <p:anim calcmode="lin" valueType="num">
                                      <p:cBhvr additive="base">
                                        <p:cTn id="25" dur="500" fill="hold"/>
                                        <p:tgtEl>
                                          <p:spTgt spid="104859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5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598">
                                            <p:txEl>
                                              <p:pRg st="2" end="2"/>
                                            </p:txEl>
                                          </p:spTgt>
                                        </p:tgtEl>
                                        <p:attrNameLst>
                                          <p:attrName>style.visibility</p:attrName>
                                        </p:attrNameLst>
                                      </p:cBhvr>
                                      <p:to>
                                        <p:strVal val="visible"/>
                                      </p:to>
                                    </p:set>
                                    <p:anim calcmode="lin" valueType="num">
                                      <p:cBhvr additive="base">
                                        <p:cTn id="31" dur="500" fill="hold"/>
                                        <p:tgtEl>
                                          <p:spTgt spid="104859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5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598">
                                            <p:txEl>
                                              <p:pRg st="3" end="3"/>
                                            </p:txEl>
                                          </p:spTgt>
                                        </p:tgtEl>
                                        <p:attrNameLst>
                                          <p:attrName>style.visibility</p:attrName>
                                        </p:attrNameLst>
                                      </p:cBhvr>
                                      <p:to>
                                        <p:strVal val="visible"/>
                                      </p:to>
                                    </p:set>
                                    <p:anim calcmode="lin" valueType="num">
                                      <p:cBhvr additive="base">
                                        <p:cTn id="37" dur="500" fill="hold"/>
                                        <p:tgtEl>
                                          <p:spTgt spid="104859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5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build="p"/>
      <p:bldP spid="10485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1"/>
          <p:cNvPicPr>
            <a:picLocks noChangeAspect="1"/>
          </p:cNvPicPr>
          <p:nvPr/>
        </p:nvPicPr>
        <p:blipFill>
          <a:blip r:embed="rId2"/>
          <a:stretch>
            <a:fillRect/>
          </a:stretch>
        </p:blipFill>
        <p:spPr>
          <a:xfrm>
            <a:off x="152400" y="838200"/>
            <a:ext cx="8686800" cy="6019800"/>
          </a:xfrm>
          <a:prstGeom prst="rect">
            <a:avLst/>
          </a:prstGeom>
        </p:spPr>
      </p:pic>
      <p:sp>
        <p:nvSpPr>
          <p:cNvPr id="1048629" name="Rectangle 1"/>
          <p:cNvSpPr/>
          <p:nvPr/>
        </p:nvSpPr>
        <p:spPr>
          <a:xfrm>
            <a:off x="1" y="60362"/>
            <a:ext cx="9144000"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i="1" cap="none" spc="0" dirty="0">
                <a:solidFill>
                  <a:schemeClr val="accent3"/>
                </a:solidFill>
                <a:effectLst/>
              </a:rPr>
              <a:t>THANK YOU FOR LISTENING </a:t>
            </a:r>
            <a:endParaRPr lang="en-US" sz="4400" b="1" cap="none" spc="0" dirty="0">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9"/>
                                        </p:tgtEl>
                                        <p:attrNameLst>
                                          <p:attrName>style.visibility</p:attrName>
                                        </p:attrNameLst>
                                      </p:cBhvr>
                                      <p:to>
                                        <p:strVal val="visible"/>
                                      </p:to>
                                    </p:set>
                                    <p:anim calcmode="lin" valueType="num">
                                      <p:cBhvr additive="base">
                                        <p:cTn id="7" dur="500" fill="hold"/>
                                        <p:tgtEl>
                                          <p:spTgt spid="1048629"/>
                                        </p:tgtEl>
                                        <p:attrNameLst>
                                          <p:attrName>ppt_x</p:attrName>
                                        </p:attrNameLst>
                                      </p:cBhvr>
                                      <p:tavLst>
                                        <p:tav tm="0">
                                          <p:val>
                                            <p:strVal val="#ppt_x"/>
                                          </p:val>
                                        </p:tav>
                                        <p:tav tm="100000">
                                          <p:val>
                                            <p:strVal val="#ppt_x"/>
                                          </p:val>
                                        </p:tav>
                                      </p:tavLst>
                                    </p:anim>
                                    <p:anim calcmode="lin" valueType="num">
                                      <p:cBhvr additive="base">
                                        <p:cTn id="8" dur="500" fill="hold"/>
                                        <p:tgtEl>
                                          <p:spTgt spid="10486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172"/>
                                        </p:tgtEl>
                                        <p:attrNameLst>
                                          <p:attrName>style.visibility</p:attrName>
                                        </p:attrNameLst>
                                      </p:cBhvr>
                                      <p:to>
                                        <p:strVal val="visible"/>
                                      </p:to>
                                    </p:set>
                                    <p:anim calcmode="lin" valueType="num">
                                      <p:cBhvr additive="base">
                                        <p:cTn id="13" dur="500" fill="hold"/>
                                        <p:tgtEl>
                                          <p:spTgt spid="2097172"/>
                                        </p:tgtEl>
                                        <p:attrNameLst>
                                          <p:attrName>ppt_x</p:attrName>
                                        </p:attrNameLst>
                                      </p:cBhvr>
                                      <p:tavLst>
                                        <p:tav tm="0">
                                          <p:val>
                                            <p:strVal val="#ppt_x"/>
                                          </p:val>
                                        </p:tav>
                                        <p:tav tm="100000">
                                          <p:val>
                                            <p:strVal val="#ppt_x"/>
                                          </p:val>
                                        </p:tav>
                                      </p:tavLst>
                                    </p:anim>
                                    <p:anim calcmode="lin" valueType="num">
                                      <p:cBhvr additive="base">
                                        <p:cTn id="14" dur="500" fill="hold"/>
                                        <p:tgtEl>
                                          <p:spTgt spid="209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6"/>
          <p:cNvPicPr>
            <a:picLocks noChangeAspect="1"/>
          </p:cNvPicPr>
          <p:nvPr/>
        </p:nvPicPr>
        <p:blipFill>
          <a:blip r:embed="rId2"/>
          <a:stretch>
            <a:fillRect/>
          </a:stretch>
        </p:blipFill>
        <p:spPr>
          <a:xfrm>
            <a:off x="609600" y="2200275"/>
            <a:ext cx="8229600" cy="4505325"/>
          </a:xfrm>
          <a:prstGeom prst="rect">
            <a:avLst/>
          </a:prstGeom>
        </p:spPr>
      </p:pic>
      <p:pic>
        <p:nvPicPr>
          <p:cNvPr id="2097162" name="Picture 4"/>
          <p:cNvPicPr>
            <a:picLocks noChangeAspect="1"/>
          </p:cNvPicPr>
          <p:nvPr/>
        </p:nvPicPr>
        <p:blipFill>
          <a:blip r:embed="rId3"/>
          <a:stretch>
            <a:fillRect/>
          </a:stretch>
        </p:blipFill>
        <p:spPr>
          <a:xfrm>
            <a:off x="609600" y="-76200"/>
            <a:ext cx="8229600" cy="2514600"/>
          </a:xfrm>
          <a:prstGeom prst="rect">
            <a:avLst/>
          </a:prstGeom>
        </p:spPr>
      </p:pic>
      <p:sp>
        <p:nvSpPr>
          <p:cNvPr id="1048608" name="Content Placeholder 2"/>
          <p:cNvSpPr>
            <a:spLocks noGrp="1"/>
          </p:cNvSpPr>
          <p:nvPr>
            <p:ph sz="quarter" idx="1"/>
          </p:nvPr>
        </p:nvSpPr>
        <p:spPr>
          <a:xfrm>
            <a:off x="304800" y="1066800"/>
            <a:ext cx="8461248" cy="5638800"/>
          </a:xfrm>
        </p:spPr>
        <p:txBody>
          <a:bodyPr>
            <a:noAutofit/>
          </a:bodyPr>
          <a:lstStyle/>
          <a:p>
            <a:pPr algn="just">
              <a:lnSpc>
                <a:spcPct val="150000"/>
              </a:lnSpc>
              <a:buFont typeface="Wingdings" pitchFamily="2" charset="2"/>
              <a:buChar char="v"/>
            </a:pPr>
            <a:r>
              <a:rPr lang="en-US" dirty="0">
                <a:latin typeface="Times New Roman" pitchFamily="18" charset="0"/>
                <a:cs typeface="Times New Roman" pitchFamily="18" charset="0"/>
              </a:rPr>
              <a:t>Mental health is far more than the absence of mental illness.</a:t>
            </a:r>
            <a:endParaRPr>
              <a:latin typeface="Times New Roman" pitchFamily="18" charset="0"/>
              <a:cs typeface="Times New Roman" pitchFamily="18" charset="0"/>
            </a:endParaRPr>
          </a:p>
          <a:p>
            <a:pPr algn="just">
              <a:lnSpc>
                <a:spcPct val="150000"/>
              </a:lnSpc>
              <a:buFont typeface="Wingdings" pitchFamily="2" charset="2"/>
              <a:buChar char="v"/>
            </a:pPr>
            <a:r>
              <a:rPr lang="en-US" dirty="0">
                <a:latin typeface="Times New Roman" pitchFamily="18" charset="0"/>
                <a:cs typeface="Times New Roman" pitchFamily="18" charset="0"/>
              </a:rPr>
              <a:t>It’s the successful balance between all aspects of life.</a:t>
            </a:r>
            <a:endParaRPr>
              <a:latin typeface="Times New Roman" pitchFamily="18" charset="0"/>
              <a:cs typeface="Times New Roman" pitchFamily="18" charset="0"/>
            </a:endParaRPr>
          </a:p>
          <a:p>
            <a:pPr algn="just">
              <a:lnSpc>
                <a:spcPct val="150000"/>
              </a:lnSpc>
              <a:buFont typeface="Wingdings" pitchFamily="2" charset="2"/>
              <a:buChar char="v"/>
            </a:pPr>
            <a:r>
              <a:rPr lang="en-US" dirty="0">
                <a:latin typeface="Times New Roman" pitchFamily="18" charset="0"/>
                <a:cs typeface="Times New Roman" pitchFamily="18" charset="0"/>
              </a:rPr>
              <a:t>It’s the foundation for well-being and effective functioning.Mental health problems are not regarded as life threatening issues.</a:t>
            </a:r>
            <a:endParaRPr lang="zh-CN" alt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62"/>
                                        </p:tgtEl>
                                        <p:attrNameLst>
                                          <p:attrName>style.visibility</p:attrName>
                                        </p:attrNameLst>
                                      </p:cBhvr>
                                      <p:to>
                                        <p:strVal val="visible"/>
                                      </p:to>
                                    </p:set>
                                    <p:anim calcmode="lin" valueType="num">
                                      <p:cBhvr additive="base">
                                        <p:cTn id="7" dur="500" fill="hold"/>
                                        <p:tgtEl>
                                          <p:spTgt spid="2097162"/>
                                        </p:tgtEl>
                                        <p:attrNameLst>
                                          <p:attrName>ppt_x</p:attrName>
                                        </p:attrNameLst>
                                      </p:cBhvr>
                                      <p:tavLst>
                                        <p:tav tm="0">
                                          <p:val>
                                            <p:strVal val="#ppt_x"/>
                                          </p:val>
                                        </p:tav>
                                        <p:tav tm="100000">
                                          <p:val>
                                            <p:strVal val="#ppt_x"/>
                                          </p:val>
                                        </p:tav>
                                      </p:tavLst>
                                    </p:anim>
                                    <p:anim calcmode="lin" valueType="num">
                                      <p:cBhvr additive="base">
                                        <p:cTn id="8" dur="500" fill="hold"/>
                                        <p:tgtEl>
                                          <p:spTgt spid="20971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08">
                                            <p:txEl>
                                              <p:pRg st="0" end="0"/>
                                            </p:txEl>
                                          </p:spTgt>
                                        </p:tgtEl>
                                        <p:attrNameLst>
                                          <p:attrName>style.visibility</p:attrName>
                                        </p:attrNameLst>
                                      </p:cBhvr>
                                      <p:to>
                                        <p:strVal val="visible"/>
                                      </p:to>
                                    </p:set>
                                    <p:anim calcmode="lin" valueType="num">
                                      <p:cBhvr additive="base">
                                        <p:cTn id="13" dur="500" fill="hold"/>
                                        <p:tgtEl>
                                          <p:spTgt spid="104860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08">
                                            <p:txEl>
                                              <p:pRg st="1" end="1"/>
                                            </p:txEl>
                                          </p:spTgt>
                                        </p:tgtEl>
                                        <p:attrNameLst>
                                          <p:attrName>style.visibility</p:attrName>
                                        </p:attrNameLst>
                                      </p:cBhvr>
                                      <p:to>
                                        <p:strVal val="visible"/>
                                      </p:to>
                                    </p:set>
                                    <p:anim calcmode="lin" valueType="num">
                                      <p:cBhvr additive="base">
                                        <p:cTn id="19" dur="500" fill="hold"/>
                                        <p:tgtEl>
                                          <p:spTgt spid="104860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08">
                                            <p:txEl>
                                              <p:pRg st="2" end="2"/>
                                            </p:txEl>
                                          </p:spTgt>
                                        </p:tgtEl>
                                        <p:attrNameLst>
                                          <p:attrName>style.visibility</p:attrName>
                                        </p:attrNameLst>
                                      </p:cBhvr>
                                      <p:to>
                                        <p:strVal val="visible"/>
                                      </p:to>
                                    </p:set>
                                    <p:anim calcmode="lin" valueType="num">
                                      <p:cBhvr additive="base">
                                        <p:cTn id="25" dur="500" fill="hold"/>
                                        <p:tgtEl>
                                          <p:spTgt spid="104860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08">
                                            <p:txEl>
                                              <p:pRg st="3" end="3"/>
                                            </p:txEl>
                                          </p:spTgt>
                                        </p:tgtEl>
                                        <p:attrNameLst>
                                          <p:attrName>style.visibility</p:attrName>
                                        </p:attrNameLst>
                                      </p:cBhvr>
                                      <p:to>
                                        <p:strVal val="visible"/>
                                      </p:to>
                                    </p:set>
                                    <p:anim calcmode="lin" valueType="num">
                                      <p:cBhvr additive="base">
                                        <p:cTn id="31" dur="500" fill="hold"/>
                                        <p:tgtEl>
                                          <p:spTgt spid="104860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608">
                                            <p:txEl>
                                              <p:pRg st="4" end="4"/>
                                            </p:txEl>
                                          </p:spTgt>
                                        </p:tgtEl>
                                        <p:attrNameLst>
                                          <p:attrName>style.visibility</p:attrName>
                                        </p:attrNameLst>
                                      </p:cBhvr>
                                      <p:to>
                                        <p:strVal val="visible"/>
                                      </p:to>
                                    </p:set>
                                    <p:anim calcmode="lin" valueType="num">
                                      <p:cBhvr additive="base">
                                        <p:cTn id="37" dur="500" fill="hold"/>
                                        <p:tgtEl>
                                          <p:spTgt spid="104860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60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Speciality\New folder\images - 2023-08-21T160355.992.jpeg"/>
          <p:cNvPicPr>
            <a:picLocks noChangeAspect="1" noChangeArrowheads="1"/>
          </p:cNvPicPr>
          <p:nvPr/>
        </p:nvPicPr>
        <p:blipFill rotWithShape="1">
          <a:blip r:embed="rId2"/>
          <a:srcRect l="46957" t="-24448" r="-2609" b="46586"/>
          <a:stretch>
            <a:fillRect/>
          </a:stretch>
        </p:blipFill>
        <p:spPr bwMode="auto">
          <a:xfrm>
            <a:off x="4572000" y="1752600"/>
            <a:ext cx="4038600" cy="4368225"/>
          </a:xfrm>
          <a:prstGeom prst="rect">
            <a:avLst/>
          </a:prstGeom>
          <a:noFill/>
        </p:spPr>
      </p:pic>
      <p:sp>
        <p:nvSpPr>
          <p:cNvPr id="1048735" name="Title 1048734"/>
          <p:cNvSpPr>
            <a:spLocks noGrp="1"/>
          </p:cNvSpPr>
          <p:nvPr>
            <p:ph type="title"/>
          </p:nvPr>
        </p:nvSpPr>
        <p:spPr/>
        <p:txBody>
          <a:bodyPr/>
          <a:lstStyle/>
          <a:p>
            <a:r>
              <a:rPr lang="en-US" dirty="0" smtClean="0">
                <a:solidFill>
                  <a:srgbClr val="FF0000"/>
                </a:solidFill>
              </a:rPr>
              <a:t>Definition </a:t>
            </a:r>
            <a:r>
              <a:rPr lang="en-US" dirty="0">
                <a:solidFill>
                  <a:srgbClr val="FF0000"/>
                </a:solidFill>
              </a:rPr>
              <a:t>of mental health .</a:t>
            </a:r>
          </a:p>
        </p:txBody>
      </p:sp>
      <p:sp>
        <p:nvSpPr>
          <p:cNvPr id="1048736" name="Content Placeholder 1048735"/>
          <p:cNvSpPr>
            <a:spLocks noGrp="1"/>
          </p:cNvSpPr>
          <p:nvPr>
            <p:ph sz="quarter" idx="1"/>
          </p:nvPr>
        </p:nvSpPr>
        <p:spPr/>
        <p:txBody>
          <a:bodyPr>
            <a:noAutofit/>
          </a:bodyPr>
          <a:lstStyle/>
          <a:p>
            <a:pPr algn="just">
              <a:lnSpc>
                <a:spcPct val="150000"/>
              </a:lnSpc>
              <a:buFont typeface="Wingdings" panose="05000000000000000000" pitchFamily="2" charset="2"/>
              <a:buChar char="q"/>
            </a:pPr>
            <a:r>
              <a:rPr lang="en-US" i="1" dirty="0">
                <a:solidFill>
                  <a:schemeClr val="tx1">
                    <a:lumMod val="95000"/>
                    <a:lumOff val="5000"/>
                  </a:schemeClr>
                </a:solidFill>
                <a:latin typeface="Times New Roman" panose="02020603050405020304" pitchFamily="18" charset="0"/>
                <a:cs typeface="Times New Roman" panose="02020603050405020304" pitchFamily="18" charset="0"/>
              </a:rPr>
              <a:t>Mental health is the successful  adaptation to internal and external stressors as evidenced by thought, behavior, emotion and personality that are congruent with the societal norms, values and age appropriate (Mary Townsend, 2012). </a:t>
            </a:r>
            <a:endParaRPr lang="en-US" dirty="0">
              <a:solidFill>
                <a:schemeClr val="tx1">
                  <a:lumMod val="95000"/>
                  <a:lumOff val="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Content Placeholder 2"/>
          <p:cNvSpPr>
            <a:spLocks noGrp="1"/>
          </p:cNvSpPr>
          <p:nvPr>
            <p:ph sz="quarter" idx="1"/>
          </p:nvPr>
        </p:nvSpPr>
        <p:spPr>
          <a:xfrm>
            <a:off x="473418" y="1143000"/>
            <a:ext cx="8365782" cy="4873752"/>
          </a:xfrm>
        </p:spPr>
        <p:txBody>
          <a:bodyPr>
            <a:noAutofit/>
          </a:bodyPr>
          <a:lstStyle/>
          <a:p>
            <a:pPr algn="just">
              <a:buFont typeface="Wingdings" panose="05000000000000000000" pitchFamily="2" charset="2"/>
              <a:buChar char="q"/>
            </a:pPr>
            <a:r>
              <a:rPr lang="en-US" i="1" dirty="0" smtClean="0">
                <a:solidFill>
                  <a:srgbClr val="002060"/>
                </a:solidFill>
                <a:latin typeface="Times New Roman" pitchFamily="18" charset="0"/>
                <a:cs typeface="Times New Roman" pitchFamily="18" charset="0"/>
              </a:rPr>
              <a:t>WHO (2010) </a:t>
            </a:r>
            <a:r>
              <a:rPr lang="en-US" i="1" dirty="0" smtClean="0">
                <a:solidFill>
                  <a:srgbClr val="002060"/>
                </a:solidFill>
                <a:latin typeface="Times New Roman" pitchFamily="18" charset="0"/>
                <a:cs typeface="Times New Roman" pitchFamily="18" charset="0"/>
              </a:rPr>
              <a:t>defined mental health as state of mental wellbeing that enables people to cope with the stresses of life, realize their abilities, learn well and work well and contribute to their community.</a:t>
            </a:r>
            <a:endParaRPr>
              <a:latin typeface="Times New Roman" pitchFamily="18" charset="0"/>
              <a:cs typeface="Times New Roman" pitchFamily="18" charset="0"/>
            </a:endParaRPr>
          </a:p>
          <a:p>
            <a:pPr algn="just">
              <a:buFont typeface="Wingdings" panose="05000000000000000000" pitchFamily="2" charset="2"/>
              <a:buChar char="q"/>
            </a:pPr>
            <a:endParaRPr lang="en-US" i="1" dirty="0">
              <a:solidFill>
                <a:srgbClr val="002060"/>
              </a:solidFill>
              <a:latin typeface="Times New Roman" pitchFamily="18" charset="0"/>
              <a:cs typeface="Times New Roman" pitchFamily="18" charset="0"/>
            </a:endParaRPr>
          </a:p>
          <a:p>
            <a:pPr algn="just">
              <a:buFont typeface="Wingdings" panose="05000000000000000000" pitchFamily="2" charset="2"/>
              <a:buChar char="q"/>
            </a:pPr>
            <a:endParaRPr sz="4400"/>
          </a:p>
          <a:p>
            <a:pPr algn="just">
              <a:buFont typeface="Wingdings" panose="05000000000000000000" pitchFamily="2" charset="2"/>
              <a:buChar char="q"/>
            </a:pPr>
            <a:endParaRPr lang="en-US" sz="2800" b="1" i="1" dirty="0">
              <a:solidFill>
                <a:srgbClr val="002060"/>
              </a:solidFill>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2"/>
          <a:stretch>
            <a:fillRect/>
          </a:stretch>
        </p:blipFill>
        <p:spPr>
          <a:xfrm>
            <a:off x="609600" y="2819400"/>
            <a:ext cx="7467600" cy="3886200"/>
          </a:xfrm>
          <a:prstGeom prst="rect">
            <a:avLst/>
          </a:prstGeom>
        </p:spPr>
      </p:pic>
      <p:sp>
        <p:nvSpPr>
          <p:cNvPr id="1048610" name="TextBox 3"/>
          <p:cNvSpPr txBox="1"/>
          <p:nvPr/>
        </p:nvSpPr>
        <p:spPr>
          <a:xfrm>
            <a:off x="457200" y="304800"/>
            <a:ext cx="708660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DEFINATION.</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10"/>
                                        </p:tgtEl>
                                        <p:attrNameLst>
                                          <p:attrName>style.visibility</p:attrName>
                                        </p:attrNameLst>
                                      </p:cBhvr>
                                      <p:to>
                                        <p:strVal val="visible"/>
                                      </p:to>
                                    </p:set>
                                    <p:anim calcmode="lin" valueType="num">
                                      <p:cBhvr additive="base">
                                        <p:cTn id="7" dur="500" fill="hold"/>
                                        <p:tgtEl>
                                          <p:spTgt spid="1048610"/>
                                        </p:tgtEl>
                                        <p:attrNameLst>
                                          <p:attrName>ppt_x</p:attrName>
                                        </p:attrNameLst>
                                      </p:cBhvr>
                                      <p:tavLst>
                                        <p:tav tm="0">
                                          <p:val>
                                            <p:strVal val="#ppt_x"/>
                                          </p:val>
                                        </p:tav>
                                        <p:tav tm="100000">
                                          <p:val>
                                            <p:strVal val="#ppt_x"/>
                                          </p:val>
                                        </p:tav>
                                      </p:tavLst>
                                    </p:anim>
                                    <p:anim calcmode="lin" valueType="num">
                                      <p:cBhvr additive="base">
                                        <p:cTn id="8" dur="500" fill="hold"/>
                                        <p:tgtEl>
                                          <p:spTgt spid="10486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609">
                                            <p:txEl>
                                              <p:pRg st="0" end="0"/>
                                            </p:txEl>
                                          </p:spTgt>
                                        </p:tgtEl>
                                        <p:attrNameLst>
                                          <p:attrName>style.visibility</p:attrName>
                                        </p:attrNameLst>
                                      </p:cBhvr>
                                      <p:to>
                                        <p:strVal val="visible"/>
                                      </p:to>
                                    </p:set>
                                    <p:anim calcmode="lin" valueType="num">
                                      <p:cBhvr additive="base">
                                        <p:cTn id="11" dur="500" fill="hold"/>
                                        <p:tgtEl>
                                          <p:spTgt spid="104860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6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build="p"/>
      <p:bldP spid="1048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20230822-WA0026.jpg"/>
          <p:cNvPicPr>
            <a:picLocks noChangeAspect="1"/>
          </p:cNvPicPr>
          <p:nvPr/>
        </p:nvPicPr>
        <p:blipFill>
          <a:blip r:embed="rId2"/>
          <a:stretch>
            <a:fillRect/>
          </a:stretch>
        </p:blipFill>
        <p:spPr>
          <a:xfrm>
            <a:off x="685800" y="2895600"/>
            <a:ext cx="7239000" cy="3733800"/>
          </a:xfrm>
          <a:prstGeom prst="rect">
            <a:avLst/>
          </a:prstGeom>
        </p:spPr>
      </p:pic>
      <p:sp>
        <p:nvSpPr>
          <p:cNvPr id="1048737" name="Title 1048736"/>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Definition </a:t>
            </a:r>
            <a:r>
              <a:rPr lang="en-US" b="1" dirty="0">
                <a:solidFill>
                  <a:schemeClr val="tx1"/>
                </a:solidFill>
                <a:latin typeface="Times New Roman" pitchFamily="18" charset="0"/>
                <a:cs typeface="Times New Roman" pitchFamily="18" charset="0"/>
              </a:rPr>
              <a:t>of mental illness</a:t>
            </a:r>
          </a:p>
        </p:txBody>
      </p:sp>
      <p:sp>
        <p:nvSpPr>
          <p:cNvPr id="1048738" name="Content Placeholder 1048737"/>
          <p:cNvSpPr>
            <a:spLocks noGrp="1"/>
          </p:cNvSpPr>
          <p:nvPr>
            <p:ph sz="quarter" idx="1"/>
          </p:nvPr>
        </p:nvSpPr>
        <p:spPr/>
        <p:txBody>
          <a:bodyPr>
            <a:noAutofit/>
          </a:bodyPr>
          <a:lstStyle/>
          <a:p>
            <a:pPr algn="just"/>
            <a:r>
              <a:rPr lang="en-US" i="1" dirty="0">
                <a:latin typeface="Times New Roman" panose="02020603050405020304" pitchFamily="18" charset="0"/>
                <a:cs typeface="Times New Roman" panose="02020603050405020304" pitchFamily="18" charset="0"/>
              </a:rPr>
              <a:t>Mental </a:t>
            </a:r>
            <a:r>
              <a:rPr lang="en-US" i="1" dirty="0" smtClean="0">
                <a:latin typeface="Times New Roman" panose="02020603050405020304" pitchFamily="18" charset="0"/>
                <a:cs typeface="Times New Roman" panose="02020603050405020304" pitchFamily="18" charset="0"/>
              </a:rPr>
              <a:t>Illness </a:t>
            </a:r>
            <a:r>
              <a:rPr lang="en-US" i="1" dirty="0">
                <a:latin typeface="Times New Roman" panose="02020603050405020304" pitchFamily="18" charset="0"/>
                <a:cs typeface="Times New Roman" panose="02020603050405020304" pitchFamily="18" charset="0"/>
              </a:rPr>
              <a:t>is </a:t>
            </a:r>
            <a:r>
              <a:rPr lang="en-US" i="1" dirty="0" smtClean="0">
                <a:latin typeface="Times New Roman" panose="02020603050405020304" pitchFamily="18" charset="0"/>
                <a:cs typeface="Times New Roman" panose="02020603050405020304" pitchFamily="18" charset="0"/>
              </a:rPr>
              <a:t>the mal-adaptation </a:t>
            </a:r>
            <a:r>
              <a:rPr lang="en-US" i="1" dirty="0">
                <a:latin typeface="Times New Roman" panose="02020603050405020304" pitchFamily="18" charset="0"/>
                <a:cs typeface="Times New Roman" panose="02020603050405020304" pitchFamily="18" charset="0"/>
              </a:rPr>
              <a:t>to internal and external stressors as evidenced by thought, behavior, emotion and personality that are </a:t>
            </a:r>
            <a:r>
              <a:rPr lang="en-US" i="1" dirty="0" smtClean="0">
                <a:latin typeface="Times New Roman" panose="02020603050405020304" pitchFamily="18" charset="0"/>
                <a:cs typeface="Times New Roman" panose="02020603050405020304" pitchFamily="18" charset="0"/>
              </a:rPr>
              <a:t>incongruent </a:t>
            </a:r>
            <a:r>
              <a:rPr lang="en-US" i="1" dirty="0">
                <a:latin typeface="Times New Roman" panose="02020603050405020304" pitchFamily="18" charset="0"/>
                <a:cs typeface="Times New Roman" panose="02020603050405020304" pitchFamily="18" charset="0"/>
              </a:rPr>
              <a:t>with the societal norms, values and age appropriate (Mary Townsend, 2012). </a:t>
            </a:r>
            <a:endParaRPr 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 descr="C:\Users\user\Desktop\Speciality\images - 2023-08-20T180117.122.jpeg"/>
          <p:cNvPicPr>
            <a:picLocks noChangeAspect="1" noChangeArrowheads="1"/>
          </p:cNvPicPr>
          <p:nvPr/>
        </p:nvPicPr>
        <p:blipFill>
          <a:blip r:embed="rId2"/>
          <a:srcRect/>
          <a:stretch>
            <a:fillRect/>
          </a:stretch>
        </p:blipFill>
        <p:spPr bwMode="auto">
          <a:xfrm>
            <a:off x="4191000" y="1276350"/>
            <a:ext cx="4724401" cy="5429250"/>
          </a:xfrm>
          <a:prstGeom prst="rect">
            <a:avLst/>
          </a:prstGeom>
          <a:noFill/>
        </p:spPr>
      </p:pic>
      <p:sp>
        <p:nvSpPr>
          <p:cNvPr id="1048611" name="Title 1"/>
          <p:cNvSpPr>
            <a:spLocks noGrp="1"/>
          </p:cNvSpPr>
          <p:nvPr>
            <p:ph type="title"/>
          </p:nvPr>
        </p:nvSpPr>
        <p:spPr>
          <a:xfrm>
            <a:off x="228600" y="228600"/>
            <a:ext cx="8915400" cy="990600"/>
          </a:xfrm>
        </p:spPr>
        <p:txBody>
          <a:bodyPr>
            <a:norm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Epidemiology/prevalence of mental illness</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48612" name="Content Placeholder 2"/>
          <p:cNvSpPr>
            <a:spLocks noGrp="1"/>
          </p:cNvSpPr>
          <p:nvPr>
            <p:ph sz="quarter" idx="1"/>
          </p:nvPr>
        </p:nvSpPr>
        <p:spPr>
          <a:xfrm>
            <a:off x="457200" y="1143000"/>
            <a:ext cx="7467600" cy="4873752"/>
          </a:xfrm>
        </p:spPr>
        <p:txBody>
          <a:bodyPr>
            <a:normAutofit/>
          </a:bodyPr>
          <a:lstStyle/>
          <a:p>
            <a:pPr algn="just">
              <a:lnSpc>
                <a:spcPct val="160000"/>
              </a:lnSpc>
              <a:buFont typeface="Wingdings" pitchFamily="2" charset="2"/>
              <a:buChar char="§"/>
            </a:pPr>
            <a:r>
              <a:rPr lang="en-US" b="1" dirty="0">
                <a:latin typeface="Times New Roman" panose="02020603050405020304" pitchFamily="18" charset="0"/>
                <a:cs typeface="Times New Roman" panose="02020603050405020304" pitchFamily="18" charset="0"/>
              </a:rPr>
              <a:t>Developed countries (USA, UK. etc.) ; 5 – 25%</a:t>
            </a:r>
          </a:p>
          <a:p>
            <a:pPr algn="just">
              <a:lnSpc>
                <a:spcPct val="160000"/>
              </a:lnSpc>
              <a:buFont typeface="Wingdings" pitchFamily="2" charset="2"/>
              <a:buChar char="§"/>
            </a:pPr>
            <a:r>
              <a:rPr lang="en-US" b="1" dirty="0">
                <a:latin typeface="Times New Roman" panose="02020603050405020304" pitchFamily="18" charset="0"/>
                <a:cs typeface="Times New Roman" panose="02020603050405020304" pitchFamily="18" charset="0"/>
              </a:rPr>
              <a:t>Developing countries (Nigeria, </a:t>
            </a:r>
            <a:r>
              <a:rPr lang="en-US" b="1" dirty="0" err="1">
                <a:latin typeface="Times New Roman" panose="02020603050405020304" pitchFamily="18" charset="0"/>
                <a:cs typeface="Times New Roman" panose="02020603050405020304" pitchFamily="18" charset="0"/>
              </a:rPr>
              <a:t>etc</a:t>
            </a:r>
            <a:r>
              <a:rPr lang="en-US" b="1" dirty="0">
                <a:latin typeface="Times New Roman" panose="02020603050405020304" pitchFamily="18" charset="0"/>
                <a:cs typeface="Times New Roman" panose="02020603050405020304" pitchFamily="18" charset="0"/>
              </a:rPr>
              <a:t>); 75 – 95% {WFMH, 2021}</a:t>
            </a:r>
          </a:p>
          <a:p>
            <a:pPr algn="just">
              <a:lnSpc>
                <a:spcPct val="160000"/>
              </a:lnSpc>
              <a:buFont typeface="Wingdings" pitchFamily="2" charset="2"/>
              <a:buChar char="§"/>
            </a:pPr>
            <a:r>
              <a:rPr lang="en-US" b="1" dirty="0">
                <a:latin typeface="Times New Roman" panose="02020603050405020304" pitchFamily="18" charset="0"/>
                <a:cs typeface="Times New Roman" panose="02020603050405020304" pitchFamily="18" charset="0"/>
              </a:rPr>
              <a:t>Suicide occur every 40 seconds in the world</a:t>
            </a:r>
          </a:p>
          <a:p>
            <a:pPr algn="just">
              <a:lnSpc>
                <a:spcPct val="160000"/>
              </a:lnSpc>
              <a:buFont typeface="Wingdings" pitchFamily="2" charset="2"/>
              <a:buChar char="§"/>
            </a:pPr>
            <a:r>
              <a:rPr lang="en-US" b="1" dirty="0">
                <a:latin typeface="Times New Roman" panose="02020603050405020304" pitchFamily="18" charset="0"/>
                <a:cs typeface="Times New Roman" panose="02020603050405020304" pitchFamily="18" charset="0"/>
              </a:rPr>
              <a:t>1:6 (10-19)yrs suffer mental health issues </a:t>
            </a:r>
          </a:p>
          <a:p>
            <a:pPr algn="just">
              <a:lnSpc>
                <a:spcPct val="160000"/>
              </a:lnSpc>
              <a:buFont typeface="Wingdings" pitchFamily="2" charset="2"/>
              <a:buChar char="§"/>
            </a:pPr>
            <a:r>
              <a:rPr lang="en-US" b="1" dirty="0">
                <a:latin typeface="Times New Roman" panose="02020603050405020304" pitchFamily="18" charset="0"/>
                <a:cs typeface="Times New Roman" panose="02020603050405020304" pitchFamily="18" charset="0"/>
              </a:rPr>
              <a:t>1:4 Nigerian suffer mental health issues  </a:t>
            </a:r>
          </a:p>
          <a:p>
            <a:pPr algn="just">
              <a:lnSpc>
                <a:spcPct val="160000"/>
              </a:lnSpc>
              <a:buNone/>
            </a:pP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97163"/>
                                        </p:tgtEl>
                                        <p:attrNameLst>
                                          <p:attrName>style.visibility</p:attrName>
                                        </p:attrNameLst>
                                      </p:cBhvr>
                                      <p:to>
                                        <p:strVal val="visible"/>
                                      </p:to>
                                    </p:set>
                                    <p:animEffect transition="in" filter="wheel(1)">
                                      <p:cBhvr>
                                        <p:cTn id="7" dur="2000"/>
                                        <p:tgtEl>
                                          <p:spTgt spid="209716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48611"/>
                                        </p:tgtEl>
                                        <p:attrNameLst>
                                          <p:attrName>style.visibility</p:attrName>
                                        </p:attrNameLst>
                                      </p:cBhvr>
                                      <p:to>
                                        <p:strVal val="visible"/>
                                      </p:to>
                                    </p:set>
                                    <p:animEffect transition="in" filter="wheel(1)">
                                      <p:cBhvr>
                                        <p:cTn id="10" dur="2000"/>
                                        <p:tgtEl>
                                          <p:spTgt spid="10486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48612">
                                            <p:txEl>
                                              <p:pRg st="0" end="0"/>
                                            </p:txEl>
                                          </p:spTgt>
                                        </p:tgtEl>
                                        <p:attrNameLst>
                                          <p:attrName>style.visibility</p:attrName>
                                        </p:attrNameLst>
                                      </p:cBhvr>
                                      <p:to>
                                        <p:strVal val="visible"/>
                                      </p:to>
                                    </p:set>
                                    <p:animEffect transition="in" filter="wheel(1)">
                                      <p:cBhvr>
                                        <p:cTn id="13" dur="2000"/>
                                        <p:tgtEl>
                                          <p:spTgt spid="10486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48612">
                                            <p:txEl>
                                              <p:pRg st="1" end="1"/>
                                            </p:txEl>
                                          </p:spTgt>
                                        </p:tgtEl>
                                        <p:attrNameLst>
                                          <p:attrName>style.visibility</p:attrName>
                                        </p:attrNameLst>
                                      </p:cBhvr>
                                      <p:to>
                                        <p:strVal val="visible"/>
                                      </p:to>
                                    </p:set>
                                    <p:animEffect transition="in" filter="wheel(1)">
                                      <p:cBhvr>
                                        <p:cTn id="18" dur="2000"/>
                                        <p:tgtEl>
                                          <p:spTgt spid="10486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48612">
                                            <p:txEl>
                                              <p:pRg st="2" end="2"/>
                                            </p:txEl>
                                          </p:spTgt>
                                        </p:tgtEl>
                                        <p:attrNameLst>
                                          <p:attrName>style.visibility</p:attrName>
                                        </p:attrNameLst>
                                      </p:cBhvr>
                                      <p:to>
                                        <p:strVal val="visible"/>
                                      </p:to>
                                    </p:set>
                                    <p:animEffect transition="in" filter="wheel(1)">
                                      <p:cBhvr>
                                        <p:cTn id="23" dur="2000"/>
                                        <p:tgtEl>
                                          <p:spTgt spid="10486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48612">
                                            <p:txEl>
                                              <p:pRg st="3" end="3"/>
                                            </p:txEl>
                                          </p:spTgt>
                                        </p:tgtEl>
                                        <p:attrNameLst>
                                          <p:attrName>style.visibility</p:attrName>
                                        </p:attrNameLst>
                                      </p:cBhvr>
                                      <p:to>
                                        <p:strVal val="visible"/>
                                      </p:to>
                                    </p:set>
                                    <p:animEffect transition="in" filter="wheel(1)">
                                      <p:cBhvr>
                                        <p:cTn id="28" dur="2000"/>
                                        <p:tgtEl>
                                          <p:spTgt spid="10486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48612">
                                            <p:txEl>
                                              <p:pRg st="4" end="4"/>
                                            </p:txEl>
                                          </p:spTgt>
                                        </p:tgtEl>
                                        <p:attrNameLst>
                                          <p:attrName>style.visibility</p:attrName>
                                        </p:attrNameLst>
                                      </p:cBhvr>
                                      <p:to>
                                        <p:strVal val="visible"/>
                                      </p:to>
                                    </p:set>
                                    <p:animEffect transition="in" filter="wheel(1)">
                                      <p:cBhvr>
                                        <p:cTn id="33" dur="2000"/>
                                        <p:tgtEl>
                                          <p:spTgt spid="10486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p:bldP spid="10486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Content Placeholder 3"/>
          <p:cNvGraphicFramePr>
            <a:graphicFrameLocks noGrp="1"/>
          </p:cNvGraphicFramePr>
          <p:nvPr>
            <p:ph sz="quarter" idx="1"/>
          </p:nvPr>
        </p:nvGraphicFramePr>
        <p:xfrm>
          <a:off x="152400" y="990600"/>
          <a:ext cx="3733800" cy="5791203"/>
        </p:xfrm>
        <a:graphic>
          <a:graphicData uri="http://schemas.openxmlformats.org/drawingml/2006/table">
            <a:tbl>
              <a:tblPr firstRow="1" bandRow="1">
                <a:tableStyleId>{5C22544A-7EE6-4342-B048-85BDC9FD1C3A}</a:tableStyleId>
              </a:tblPr>
              <a:tblGrid>
                <a:gridCol w="609600"/>
                <a:gridCol w="1879600"/>
                <a:gridCol w="1244600"/>
              </a:tblGrid>
              <a:tr h="687091">
                <a:tc>
                  <a:txBody>
                    <a:bodyPr/>
                    <a:lstStyle/>
                    <a:p>
                      <a:r>
                        <a:rPr lang="en-US" dirty="0"/>
                        <a:t>S/N</a:t>
                      </a:r>
                    </a:p>
                  </a:txBody>
                  <a:tcPr/>
                </a:tc>
                <a:tc>
                  <a:txBody>
                    <a:bodyPr/>
                    <a:lstStyle/>
                    <a:p>
                      <a:r>
                        <a:rPr lang="en-US" dirty="0"/>
                        <a:t>MONTH</a:t>
                      </a:r>
                    </a:p>
                  </a:txBody>
                  <a:tcPr/>
                </a:tc>
                <a:tc>
                  <a:txBody>
                    <a:bodyPr/>
                    <a:lstStyle/>
                    <a:p>
                      <a:r>
                        <a:rPr lang="en-US" dirty="0"/>
                        <a:t>No. of Patients</a:t>
                      </a:r>
                    </a:p>
                  </a:txBody>
                  <a:tcPr/>
                </a:tc>
              </a:tr>
              <a:tr h="392624">
                <a:tc>
                  <a:txBody>
                    <a:bodyPr/>
                    <a:lstStyle/>
                    <a:p>
                      <a:pPr marL="0" indent="0">
                        <a:buFontTx/>
                        <a:buNone/>
                      </a:pPr>
                      <a:r>
                        <a:rPr lang="en-US" dirty="0"/>
                        <a:t>1</a:t>
                      </a:r>
                    </a:p>
                  </a:txBody>
                  <a:tcPr/>
                </a:tc>
                <a:tc>
                  <a:txBody>
                    <a:bodyPr/>
                    <a:lstStyle/>
                    <a:p>
                      <a:r>
                        <a:rPr lang="en-US" dirty="0"/>
                        <a:t>JANUARY</a:t>
                      </a:r>
                    </a:p>
                  </a:txBody>
                  <a:tcPr/>
                </a:tc>
                <a:tc>
                  <a:txBody>
                    <a:bodyPr/>
                    <a:lstStyle/>
                    <a:p>
                      <a:r>
                        <a:rPr lang="en-US" dirty="0"/>
                        <a:t>125</a:t>
                      </a:r>
                    </a:p>
                  </a:txBody>
                  <a:tcPr/>
                </a:tc>
              </a:tr>
              <a:tr h="392624">
                <a:tc>
                  <a:txBody>
                    <a:bodyPr/>
                    <a:lstStyle/>
                    <a:p>
                      <a:pPr marL="0" indent="0">
                        <a:buFontTx/>
                        <a:buNone/>
                      </a:pPr>
                      <a:r>
                        <a:rPr lang="en-US" dirty="0"/>
                        <a:t>2</a:t>
                      </a:r>
                    </a:p>
                  </a:txBody>
                  <a:tcPr/>
                </a:tc>
                <a:tc>
                  <a:txBody>
                    <a:bodyPr/>
                    <a:lstStyle/>
                    <a:p>
                      <a:r>
                        <a:rPr lang="en-US" dirty="0"/>
                        <a:t>FEBRUARY</a:t>
                      </a:r>
                    </a:p>
                  </a:txBody>
                  <a:tcPr/>
                </a:tc>
                <a:tc>
                  <a:txBody>
                    <a:bodyPr/>
                    <a:lstStyle/>
                    <a:p>
                      <a:r>
                        <a:rPr lang="en-US" dirty="0"/>
                        <a:t>137</a:t>
                      </a:r>
                    </a:p>
                  </a:txBody>
                  <a:tcPr/>
                </a:tc>
              </a:tr>
              <a:tr h="392624">
                <a:tc>
                  <a:txBody>
                    <a:bodyPr/>
                    <a:lstStyle/>
                    <a:p>
                      <a:pPr marL="0" indent="0">
                        <a:buFontTx/>
                        <a:buNone/>
                      </a:pPr>
                      <a:r>
                        <a:rPr lang="en-US" dirty="0"/>
                        <a:t>3</a:t>
                      </a:r>
                    </a:p>
                  </a:txBody>
                  <a:tcPr/>
                </a:tc>
                <a:tc>
                  <a:txBody>
                    <a:bodyPr/>
                    <a:lstStyle/>
                    <a:p>
                      <a:r>
                        <a:rPr lang="en-US" dirty="0"/>
                        <a:t>MARCH</a:t>
                      </a:r>
                    </a:p>
                  </a:txBody>
                  <a:tcPr/>
                </a:tc>
                <a:tc>
                  <a:txBody>
                    <a:bodyPr/>
                    <a:lstStyle/>
                    <a:p>
                      <a:r>
                        <a:rPr lang="en-US" dirty="0"/>
                        <a:t>135</a:t>
                      </a:r>
                    </a:p>
                  </a:txBody>
                  <a:tcPr/>
                </a:tc>
              </a:tr>
              <a:tr h="392624">
                <a:tc>
                  <a:txBody>
                    <a:bodyPr/>
                    <a:lstStyle/>
                    <a:p>
                      <a:pPr marL="0" indent="0">
                        <a:buFontTx/>
                        <a:buNone/>
                      </a:pPr>
                      <a:r>
                        <a:rPr lang="en-US" dirty="0"/>
                        <a:t>4</a:t>
                      </a:r>
                    </a:p>
                  </a:txBody>
                  <a:tcPr/>
                </a:tc>
                <a:tc>
                  <a:txBody>
                    <a:bodyPr/>
                    <a:lstStyle/>
                    <a:p>
                      <a:r>
                        <a:rPr lang="en-US" dirty="0"/>
                        <a:t>APRIL</a:t>
                      </a:r>
                    </a:p>
                  </a:txBody>
                  <a:tcPr/>
                </a:tc>
                <a:tc>
                  <a:txBody>
                    <a:bodyPr/>
                    <a:lstStyle/>
                    <a:p>
                      <a:r>
                        <a:rPr lang="en-US" dirty="0"/>
                        <a:t>137</a:t>
                      </a:r>
                    </a:p>
                  </a:txBody>
                  <a:tcPr/>
                </a:tc>
              </a:tr>
              <a:tr h="392624">
                <a:tc>
                  <a:txBody>
                    <a:bodyPr/>
                    <a:lstStyle/>
                    <a:p>
                      <a:pPr marL="0" indent="0">
                        <a:buFontTx/>
                        <a:buNone/>
                      </a:pPr>
                      <a:r>
                        <a:rPr lang="en-US" dirty="0"/>
                        <a:t>5</a:t>
                      </a:r>
                    </a:p>
                  </a:txBody>
                  <a:tcPr/>
                </a:tc>
                <a:tc>
                  <a:txBody>
                    <a:bodyPr/>
                    <a:lstStyle/>
                    <a:p>
                      <a:r>
                        <a:rPr lang="en-US" dirty="0"/>
                        <a:t>MAY</a:t>
                      </a:r>
                    </a:p>
                  </a:txBody>
                  <a:tcPr/>
                </a:tc>
                <a:tc>
                  <a:txBody>
                    <a:bodyPr/>
                    <a:lstStyle/>
                    <a:p>
                      <a:r>
                        <a:rPr lang="en-US" dirty="0"/>
                        <a:t>117</a:t>
                      </a:r>
                    </a:p>
                  </a:txBody>
                  <a:tcPr/>
                </a:tc>
              </a:tr>
              <a:tr h="392624">
                <a:tc>
                  <a:txBody>
                    <a:bodyPr/>
                    <a:lstStyle/>
                    <a:p>
                      <a:pPr marL="0" indent="0">
                        <a:buFontTx/>
                        <a:buNone/>
                      </a:pPr>
                      <a:r>
                        <a:rPr lang="en-US" dirty="0"/>
                        <a:t>6</a:t>
                      </a:r>
                    </a:p>
                  </a:txBody>
                  <a:tcPr/>
                </a:tc>
                <a:tc>
                  <a:txBody>
                    <a:bodyPr/>
                    <a:lstStyle/>
                    <a:p>
                      <a:r>
                        <a:rPr lang="en-US" dirty="0"/>
                        <a:t>JUNE</a:t>
                      </a:r>
                    </a:p>
                  </a:txBody>
                  <a:tcPr/>
                </a:tc>
                <a:tc>
                  <a:txBody>
                    <a:bodyPr/>
                    <a:lstStyle/>
                    <a:p>
                      <a:r>
                        <a:rPr lang="en-US" dirty="0"/>
                        <a:t>120</a:t>
                      </a:r>
                    </a:p>
                  </a:txBody>
                  <a:tcPr/>
                </a:tc>
              </a:tr>
              <a:tr h="392624">
                <a:tc>
                  <a:txBody>
                    <a:bodyPr/>
                    <a:lstStyle/>
                    <a:p>
                      <a:pPr marL="0" indent="0">
                        <a:buFontTx/>
                        <a:buNone/>
                      </a:pPr>
                      <a:r>
                        <a:rPr lang="en-US" dirty="0"/>
                        <a:t>7</a:t>
                      </a:r>
                    </a:p>
                  </a:txBody>
                  <a:tcPr/>
                </a:tc>
                <a:tc>
                  <a:txBody>
                    <a:bodyPr/>
                    <a:lstStyle/>
                    <a:p>
                      <a:r>
                        <a:rPr lang="en-US" dirty="0"/>
                        <a:t>JULY</a:t>
                      </a:r>
                    </a:p>
                  </a:txBody>
                  <a:tcPr/>
                </a:tc>
                <a:tc>
                  <a:txBody>
                    <a:bodyPr/>
                    <a:lstStyle/>
                    <a:p>
                      <a:r>
                        <a:rPr lang="en-US" dirty="0"/>
                        <a:t>150</a:t>
                      </a:r>
                    </a:p>
                  </a:txBody>
                  <a:tcPr/>
                </a:tc>
              </a:tr>
              <a:tr h="392624">
                <a:tc>
                  <a:txBody>
                    <a:bodyPr/>
                    <a:lstStyle/>
                    <a:p>
                      <a:pPr marL="0" indent="0">
                        <a:buFontTx/>
                        <a:buNone/>
                      </a:pPr>
                      <a:r>
                        <a:rPr lang="en-US" dirty="0"/>
                        <a:t>8</a:t>
                      </a:r>
                    </a:p>
                  </a:txBody>
                  <a:tcPr/>
                </a:tc>
                <a:tc>
                  <a:txBody>
                    <a:bodyPr/>
                    <a:lstStyle/>
                    <a:p>
                      <a:r>
                        <a:rPr lang="en-US" dirty="0"/>
                        <a:t>AUGUST</a:t>
                      </a:r>
                    </a:p>
                  </a:txBody>
                  <a:tcPr/>
                </a:tc>
                <a:tc>
                  <a:txBody>
                    <a:bodyPr/>
                    <a:lstStyle/>
                    <a:p>
                      <a:r>
                        <a:rPr lang="en-US" dirty="0"/>
                        <a:t>126</a:t>
                      </a:r>
                    </a:p>
                  </a:txBody>
                  <a:tcPr/>
                </a:tc>
              </a:tr>
              <a:tr h="392624">
                <a:tc>
                  <a:txBody>
                    <a:bodyPr/>
                    <a:lstStyle/>
                    <a:p>
                      <a:pPr marL="0" indent="0">
                        <a:buFontTx/>
                        <a:buNone/>
                      </a:pPr>
                      <a:r>
                        <a:rPr lang="en-US" dirty="0">
                          <a:solidFill>
                            <a:srgbClr val="C00000"/>
                          </a:solidFill>
                        </a:rPr>
                        <a:t>9</a:t>
                      </a:r>
                    </a:p>
                  </a:txBody>
                  <a:tcPr/>
                </a:tc>
                <a:tc>
                  <a:txBody>
                    <a:bodyPr/>
                    <a:lstStyle/>
                    <a:p>
                      <a:r>
                        <a:rPr lang="en-US" dirty="0">
                          <a:solidFill>
                            <a:srgbClr val="C00000"/>
                          </a:solidFill>
                        </a:rPr>
                        <a:t>SEPTEMBER</a:t>
                      </a:r>
                    </a:p>
                  </a:txBody>
                  <a:tcPr/>
                </a:tc>
                <a:tc>
                  <a:txBody>
                    <a:bodyPr/>
                    <a:lstStyle/>
                    <a:p>
                      <a:r>
                        <a:rPr lang="en-US" dirty="0">
                          <a:solidFill>
                            <a:srgbClr val="C00000"/>
                          </a:solidFill>
                        </a:rPr>
                        <a:t>179</a:t>
                      </a:r>
                    </a:p>
                  </a:txBody>
                  <a:tcPr/>
                </a:tc>
              </a:tr>
              <a:tr h="392624">
                <a:tc>
                  <a:txBody>
                    <a:bodyPr/>
                    <a:lstStyle/>
                    <a:p>
                      <a:pPr marL="0" indent="0">
                        <a:buFontTx/>
                        <a:buNone/>
                      </a:pPr>
                      <a:r>
                        <a:rPr lang="en-US" dirty="0"/>
                        <a:t>10</a:t>
                      </a:r>
                    </a:p>
                  </a:txBody>
                  <a:tcPr/>
                </a:tc>
                <a:tc>
                  <a:txBody>
                    <a:bodyPr/>
                    <a:lstStyle/>
                    <a:p>
                      <a:r>
                        <a:rPr lang="en-US" dirty="0"/>
                        <a:t>OCTOBER</a:t>
                      </a:r>
                    </a:p>
                  </a:txBody>
                  <a:tcPr/>
                </a:tc>
                <a:tc>
                  <a:txBody>
                    <a:bodyPr/>
                    <a:lstStyle/>
                    <a:p>
                      <a:r>
                        <a:rPr lang="en-US" dirty="0"/>
                        <a:t>141</a:t>
                      </a:r>
                    </a:p>
                  </a:txBody>
                  <a:tcPr/>
                </a:tc>
              </a:tr>
              <a:tr h="392624">
                <a:tc>
                  <a:txBody>
                    <a:bodyPr/>
                    <a:lstStyle/>
                    <a:p>
                      <a:pPr marL="0" indent="0">
                        <a:buFontTx/>
                        <a:buNone/>
                      </a:pPr>
                      <a:r>
                        <a:rPr lang="en-US" dirty="0"/>
                        <a:t>11</a:t>
                      </a:r>
                    </a:p>
                  </a:txBody>
                  <a:tcPr/>
                </a:tc>
                <a:tc>
                  <a:txBody>
                    <a:bodyPr/>
                    <a:lstStyle/>
                    <a:p>
                      <a:r>
                        <a:rPr lang="en-US" dirty="0"/>
                        <a:t>NOVEMBER</a:t>
                      </a:r>
                    </a:p>
                  </a:txBody>
                  <a:tcPr/>
                </a:tc>
                <a:tc>
                  <a:txBody>
                    <a:bodyPr/>
                    <a:lstStyle/>
                    <a:p>
                      <a:r>
                        <a:rPr lang="en-US" dirty="0"/>
                        <a:t>144</a:t>
                      </a:r>
                    </a:p>
                  </a:txBody>
                  <a:tcPr/>
                </a:tc>
              </a:tr>
              <a:tr h="392624">
                <a:tc>
                  <a:txBody>
                    <a:bodyPr/>
                    <a:lstStyle/>
                    <a:p>
                      <a:pPr marL="0" indent="0">
                        <a:buFontTx/>
                        <a:buNone/>
                      </a:pPr>
                      <a:r>
                        <a:rPr lang="en-US" dirty="0">
                          <a:solidFill>
                            <a:srgbClr val="C00000"/>
                          </a:solidFill>
                        </a:rPr>
                        <a:t>12</a:t>
                      </a:r>
                    </a:p>
                  </a:txBody>
                  <a:tcPr/>
                </a:tc>
                <a:tc>
                  <a:txBody>
                    <a:bodyPr/>
                    <a:lstStyle/>
                    <a:p>
                      <a:r>
                        <a:rPr lang="en-US" dirty="0">
                          <a:solidFill>
                            <a:srgbClr val="C00000"/>
                          </a:solidFill>
                        </a:rPr>
                        <a:t>DECEMBER</a:t>
                      </a:r>
                    </a:p>
                  </a:txBody>
                  <a:tcPr/>
                </a:tc>
                <a:tc>
                  <a:txBody>
                    <a:bodyPr/>
                    <a:lstStyle/>
                    <a:p>
                      <a:r>
                        <a:rPr lang="en-US" dirty="0">
                          <a:solidFill>
                            <a:srgbClr val="C00000"/>
                          </a:solidFill>
                        </a:rPr>
                        <a:t>172</a:t>
                      </a:r>
                    </a:p>
                  </a:txBody>
                  <a:tcPr/>
                </a:tc>
              </a:tr>
              <a:tr h="392624">
                <a:tc gridSpan="2">
                  <a:txBody>
                    <a:bodyPr/>
                    <a:lstStyle/>
                    <a:p>
                      <a:pPr marL="0" indent="0">
                        <a:buFontTx/>
                        <a:buNone/>
                      </a:pPr>
                      <a:r>
                        <a:rPr lang="en-US" b="1" dirty="0">
                          <a:solidFill>
                            <a:srgbClr val="00B050"/>
                          </a:solidFill>
                        </a:rPr>
                        <a:t>TOTAL</a:t>
                      </a:r>
                    </a:p>
                  </a:txBody>
                  <a:tcPr/>
                </a:tc>
                <a:tc hMerge="1">
                  <a:txBody>
                    <a:bodyPr/>
                    <a:lstStyle/>
                    <a:p>
                      <a:endParaRPr lang="en-US" dirty="0"/>
                    </a:p>
                  </a:txBody>
                  <a:tcPr/>
                </a:tc>
                <a:tc>
                  <a:txBody>
                    <a:bodyPr/>
                    <a:lstStyle/>
                    <a:p>
                      <a:r>
                        <a:rPr lang="en-US" b="1" dirty="0">
                          <a:solidFill>
                            <a:srgbClr val="00B050"/>
                          </a:solidFill>
                        </a:rPr>
                        <a:t>1680</a:t>
                      </a:r>
                    </a:p>
                  </a:txBody>
                  <a:tcPr/>
                </a:tc>
              </a:tr>
            </a:tbl>
          </a:graphicData>
        </a:graphic>
      </p:graphicFrame>
      <p:graphicFrame>
        <p:nvGraphicFramePr>
          <p:cNvPr id="4194305" name="Chart 5"/>
          <p:cNvGraphicFramePr>
            <a:graphicFrameLocks/>
          </p:cNvGraphicFramePr>
          <p:nvPr/>
        </p:nvGraphicFramePr>
        <p:xfrm>
          <a:off x="4038600" y="304800"/>
          <a:ext cx="4800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94306" name="Content Placeholder 3"/>
          <p:cNvGraphicFramePr>
            <a:graphicFrameLocks/>
          </p:cNvGraphicFramePr>
          <p:nvPr/>
        </p:nvGraphicFramePr>
        <p:xfrm>
          <a:off x="4038600" y="304800"/>
          <a:ext cx="49530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1048613" name="TextBox 2"/>
          <p:cNvSpPr txBox="1"/>
          <p:nvPr/>
        </p:nvSpPr>
        <p:spPr>
          <a:xfrm>
            <a:off x="4267200" y="5562600"/>
            <a:ext cx="4038600" cy="954107"/>
          </a:xfrm>
          <a:prstGeom prst="rect">
            <a:avLst/>
          </a:prstGeom>
          <a:noFill/>
        </p:spPr>
        <p:txBody>
          <a:bodyPr wrap="square" rtlCol="0">
            <a:spAutoFit/>
          </a:bodyPr>
          <a:lstStyle/>
          <a:p>
            <a:r>
              <a:rPr lang="en-US" sz="2800" b="1" dirty="0"/>
              <a:t>MALE: 30% (504)</a:t>
            </a:r>
          </a:p>
          <a:p>
            <a:r>
              <a:rPr lang="en-US" sz="2800" b="1" dirty="0"/>
              <a:t>FEMALE: 70% (1176)</a:t>
            </a:r>
          </a:p>
        </p:txBody>
      </p:sp>
      <p:sp>
        <p:nvSpPr>
          <p:cNvPr id="1048614" name="Rectangle 4"/>
          <p:cNvSpPr/>
          <p:nvPr/>
        </p:nvSpPr>
        <p:spPr>
          <a:xfrm>
            <a:off x="76200" y="152400"/>
            <a:ext cx="9067801" cy="769441"/>
          </a:xfrm>
          <a:prstGeom prst="rect">
            <a:avLst/>
          </a:prstGeom>
          <a:noFill/>
        </p:spPr>
        <p:txBody>
          <a:bodyPr wrap="square" lIns="91440" tIns="45720" rIns="91440" bIns="45720">
            <a:spAutoFit/>
          </a:bodyPr>
          <a:lstStyle/>
          <a:p>
            <a:pPr algn="ctr"/>
            <a:r>
              <a:rPr lang="en-US" sz="4400" b="1" cap="none" spc="0" dirty="0">
                <a:ln w="900" cmpd="sng">
                  <a:solidFill>
                    <a:schemeClr val="accent1">
                      <a:satMod val="190000"/>
                      <a:alpha val="55000"/>
                    </a:schemeClr>
                  </a:solidFill>
                  <a:prstDash val="solid"/>
                </a:ln>
                <a:solidFill>
                  <a:srgbClr val="C0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FMC – AZARE STATISTICS, 2022</a:t>
            </a:r>
            <a:endParaRPr lang="en-US" sz="4400" b="1" cap="none" spc="0" dirty="0">
              <a:ln w="900" cmpd="sng">
                <a:solidFill>
                  <a:schemeClr val="accent1">
                    <a:satMod val="190000"/>
                    <a:alpha val="55000"/>
                  </a:schemeClr>
                </a:solidFill>
                <a:prstDash val="solid"/>
              </a:ln>
              <a:solidFill>
                <a:srgbClr val="C00000"/>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14"/>
                                        </p:tgtEl>
                                        <p:attrNameLst>
                                          <p:attrName>style.visibility</p:attrName>
                                        </p:attrNameLst>
                                      </p:cBhvr>
                                      <p:to>
                                        <p:strVal val="visible"/>
                                      </p:to>
                                    </p:set>
                                    <p:anim calcmode="lin" valueType="num">
                                      <p:cBhvr additive="base">
                                        <p:cTn id="7" dur="500" fill="hold"/>
                                        <p:tgtEl>
                                          <p:spTgt spid="1048614"/>
                                        </p:tgtEl>
                                        <p:attrNameLst>
                                          <p:attrName>ppt_x</p:attrName>
                                        </p:attrNameLst>
                                      </p:cBhvr>
                                      <p:tavLst>
                                        <p:tav tm="0">
                                          <p:val>
                                            <p:strVal val="#ppt_x"/>
                                          </p:val>
                                        </p:tav>
                                        <p:tav tm="100000">
                                          <p:val>
                                            <p:strVal val="#ppt_x"/>
                                          </p:val>
                                        </p:tav>
                                      </p:tavLst>
                                    </p:anim>
                                    <p:anim calcmode="lin" valueType="num">
                                      <p:cBhvr additive="base">
                                        <p:cTn id="8" dur="500" fill="hold"/>
                                        <p:tgtEl>
                                          <p:spTgt spid="10486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4304"/>
                                        </p:tgtEl>
                                        <p:attrNameLst>
                                          <p:attrName>style.visibility</p:attrName>
                                        </p:attrNameLst>
                                      </p:cBhvr>
                                      <p:to>
                                        <p:strVal val="visible"/>
                                      </p:to>
                                    </p:set>
                                    <p:anim calcmode="lin" valueType="num">
                                      <p:cBhvr additive="base">
                                        <p:cTn id="13" dur="500" fill="hold"/>
                                        <p:tgtEl>
                                          <p:spTgt spid="4194304"/>
                                        </p:tgtEl>
                                        <p:attrNameLst>
                                          <p:attrName>ppt_x</p:attrName>
                                        </p:attrNameLst>
                                      </p:cBhvr>
                                      <p:tavLst>
                                        <p:tav tm="0">
                                          <p:val>
                                            <p:strVal val="#ppt_x"/>
                                          </p:val>
                                        </p:tav>
                                        <p:tav tm="100000">
                                          <p:val>
                                            <p:strVal val="#ppt_x"/>
                                          </p:val>
                                        </p:tav>
                                      </p:tavLst>
                                    </p:anim>
                                    <p:anim calcmode="lin" valueType="num">
                                      <p:cBhvr additive="base">
                                        <p:cTn id="14" dur="500" fill="hold"/>
                                        <p:tgtEl>
                                          <p:spTgt spid="41943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4306"/>
                                        </p:tgtEl>
                                        <p:attrNameLst>
                                          <p:attrName>style.visibility</p:attrName>
                                        </p:attrNameLst>
                                      </p:cBhvr>
                                      <p:to>
                                        <p:strVal val="visible"/>
                                      </p:to>
                                    </p:set>
                                    <p:anim calcmode="lin" valueType="num">
                                      <p:cBhvr additive="base">
                                        <p:cTn id="19" dur="500" fill="hold"/>
                                        <p:tgtEl>
                                          <p:spTgt spid="4194306"/>
                                        </p:tgtEl>
                                        <p:attrNameLst>
                                          <p:attrName>ppt_x</p:attrName>
                                        </p:attrNameLst>
                                      </p:cBhvr>
                                      <p:tavLst>
                                        <p:tav tm="0">
                                          <p:val>
                                            <p:strVal val="#ppt_x"/>
                                          </p:val>
                                        </p:tav>
                                        <p:tav tm="100000">
                                          <p:val>
                                            <p:strVal val="#ppt_x"/>
                                          </p:val>
                                        </p:tav>
                                      </p:tavLst>
                                    </p:anim>
                                    <p:anim calcmode="lin" valueType="num">
                                      <p:cBhvr additive="base">
                                        <p:cTn id="20" dur="500" fill="hold"/>
                                        <p:tgtEl>
                                          <p:spTgt spid="41943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13"/>
                                        </p:tgtEl>
                                        <p:attrNameLst>
                                          <p:attrName>style.visibility</p:attrName>
                                        </p:attrNameLst>
                                      </p:cBhvr>
                                      <p:to>
                                        <p:strVal val="visible"/>
                                      </p:to>
                                    </p:set>
                                    <p:anim calcmode="lin" valueType="num">
                                      <p:cBhvr additive="base">
                                        <p:cTn id="25" dur="500" fill="hold"/>
                                        <p:tgtEl>
                                          <p:spTgt spid="1048613"/>
                                        </p:tgtEl>
                                        <p:attrNameLst>
                                          <p:attrName>ppt_x</p:attrName>
                                        </p:attrNameLst>
                                      </p:cBhvr>
                                      <p:tavLst>
                                        <p:tav tm="0">
                                          <p:val>
                                            <p:strVal val="#ppt_x"/>
                                          </p:val>
                                        </p:tav>
                                        <p:tav tm="100000">
                                          <p:val>
                                            <p:strVal val="#ppt_x"/>
                                          </p:val>
                                        </p:tav>
                                      </p:tavLst>
                                    </p:anim>
                                    <p:anim calcmode="lin" valueType="num">
                                      <p:cBhvr additive="base">
                                        <p:cTn id="26" dur="500" fill="hold"/>
                                        <p:tgtEl>
                                          <p:spTgt spid="1048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94306" grpId="0">
        <p:bldAsOne/>
      </p:bldGraphic>
      <p:bldP spid="1048613" grpId="0"/>
      <p:bldP spid="10486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descr="C:\Users\user\Desktop\Speciality\images - 2023-08-20T173721.739.jpeg"/>
          <p:cNvPicPr>
            <a:picLocks noChangeAspect="1" noChangeArrowheads="1"/>
          </p:cNvPicPr>
          <p:nvPr/>
        </p:nvPicPr>
        <p:blipFill>
          <a:blip r:embed="rId2"/>
          <a:srcRect/>
          <a:stretch>
            <a:fillRect/>
          </a:stretch>
        </p:blipFill>
        <p:spPr bwMode="auto">
          <a:xfrm>
            <a:off x="352567" y="-228600"/>
            <a:ext cx="8229599" cy="4724400"/>
          </a:xfrm>
          <a:prstGeom prst="rect">
            <a:avLst/>
          </a:prstGeom>
          <a:noFill/>
        </p:spPr>
      </p:pic>
      <p:sp>
        <p:nvSpPr>
          <p:cNvPr id="1048615" name="Content Placeholder 2"/>
          <p:cNvSpPr>
            <a:spLocks noGrp="1"/>
          </p:cNvSpPr>
          <p:nvPr>
            <p:ph sz="quarter" idx="1"/>
          </p:nvPr>
        </p:nvSpPr>
        <p:spPr>
          <a:xfrm>
            <a:off x="381000" y="3581400"/>
            <a:ext cx="8305800" cy="3044952"/>
          </a:xfrm>
        </p:spPr>
        <p:txBody>
          <a:bodyPr>
            <a:normAutofit/>
          </a:bodyPr>
          <a:lstStyle/>
          <a:p>
            <a:pPr marL="514350" indent="-514350" algn="just">
              <a:lnSpc>
                <a:spcPct val="150000"/>
              </a:lnSpc>
              <a:buFont typeface="+mj-lt"/>
              <a:buAutoNum type="alphaUcPeriod"/>
            </a:pPr>
            <a:r>
              <a:rPr lang="en-US" sz="2800" b="1" dirty="0">
                <a:solidFill>
                  <a:schemeClr val="accent3">
                    <a:lumMod val="50000"/>
                  </a:schemeClr>
                </a:solidFill>
                <a:latin typeface="Times New Roman" panose="02020603050405020304" pitchFamily="18" charset="0"/>
                <a:cs typeface="Times New Roman" panose="02020603050405020304" pitchFamily="18" charset="0"/>
              </a:rPr>
              <a:t>Predisposing factors : Heredity, Constitutional factors.</a:t>
            </a:r>
          </a:p>
          <a:p>
            <a:pPr marL="514350" indent="-514350">
              <a:buFont typeface="+mj-lt"/>
              <a:buAutoNum type="alphaUcPeriod"/>
            </a:pPr>
            <a:r>
              <a:rPr lang="en-US" sz="2800" b="1" dirty="0">
                <a:solidFill>
                  <a:schemeClr val="accent3">
                    <a:lumMod val="50000"/>
                  </a:schemeClr>
                </a:solidFill>
                <a:latin typeface="Times New Roman" panose="02020603050405020304" pitchFamily="18" charset="0"/>
                <a:cs typeface="Times New Roman" panose="02020603050405020304" pitchFamily="18" charset="0"/>
              </a:rPr>
              <a:t>Precipitating factors:  Physical &amp; Psychological factors.</a:t>
            </a:r>
          </a:p>
        </p:txBody>
      </p:sp>
      <p:sp>
        <p:nvSpPr>
          <p:cNvPr id="1048616" name="TextBox 2"/>
          <p:cNvSpPr txBox="1"/>
          <p:nvPr/>
        </p:nvSpPr>
        <p:spPr>
          <a:xfrm>
            <a:off x="6019800" y="1981200"/>
            <a:ext cx="609600" cy="1015663"/>
          </a:xfrm>
          <a:prstGeom prst="rect">
            <a:avLst/>
          </a:prstGeom>
          <a:noFill/>
        </p:spPr>
        <p:txBody>
          <a:bodyPr wrap="square" rtlCol="0">
            <a:spAutoFit/>
          </a:bodyPr>
          <a:lstStyle/>
          <a:p>
            <a:r>
              <a:rPr lang="en-US" sz="6000" b="1" dirty="0"/>
              <a:t>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97164"/>
                                        </p:tgtEl>
                                        <p:attrNameLst>
                                          <p:attrName>style.visibility</p:attrName>
                                        </p:attrNameLst>
                                      </p:cBhvr>
                                      <p:to>
                                        <p:strVal val="visible"/>
                                      </p:to>
                                    </p:set>
                                    <p:animEffect transition="in" filter="fade">
                                      <p:cBhvr>
                                        <p:cTn id="7" dur="2000"/>
                                        <p:tgtEl>
                                          <p:spTgt spid="2097164"/>
                                        </p:tgtEl>
                                      </p:cBhvr>
                                    </p:animEffect>
                                    <p:anim calcmode="lin" valueType="num">
                                      <p:cBhvr>
                                        <p:cTn id="8" dur="2000" fill="hold"/>
                                        <p:tgtEl>
                                          <p:spTgt spid="2097164"/>
                                        </p:tgtEl>
                                        <p:attrNameLst>
                                          <p:attrName>ppt_w</p:attrName>
                                        </p:attrNameLst>
                                      </p:cBhvr>
                                      <p:tavLst>
                                        <p:tav tm="0" fmla="#ppt_w*sin(2.5*pi*$)">
                                          <p:val>
                                            <p:fltVal val="0"/>
                                          </p:val>
                                        </p:tav>
                                        <p:tav tm="100000">
                                          <p:val>
                                            <p:fltVal val="1"/>
                                          </p:val>
                                        </p:tav>
                                      </p:tavLst>
                                    </p:anim>
                                    <p:anim calcmode="lin" valueType="num">
                                      <p:cBhvr>
                                        <p:cTn id="9" dur="2000" fill="hold"/>
                                        <p:tgtEl>
                                          <p:spTgt spid="209716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486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846</Words>
  <Application>Microsoft Office PowerPoint</Application>
  <PresentationFormat>On-screen Show (4:3)</PresentationFormat>
  <Paragraphs>174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Slide 1</vt:lpstr>
      <vt:lpstr>Outline of contents</vt:lpstr>
      <vt:lpstr>Slide 3</vt:lpstr>
      <vt:lpstr>Definition of mental health .</vt:lpstr>
      <vt:lpstr>Slide 5</vt:lpstr>
      <vt:lpstr>Definition of mental illness</vt:lpstr>
      <vt:lpstr>Epidemiology/prevalence of mental illness</vt:lpstr>
      <vt:lpstr>Slide 8</vt:lpstr>
      <vt:lpstr>Slide 9</vt:lpstr>
      <vt:lpstr>SIGNS OF GOOD MENTAL HEALTH/ ILLNESS</vt:lpstr>
      <vt:lpstr>SIGNS OF POOR MENTAL HEALTH  </vt:lpstr>
      <vt:lpstr>Strategies to Promote Mental Health</vt:lpstr>
      <vt:lpstr>Role of nurses in mental health promotion</vt:lpstr>
      <vt:lpstr>NURSES ROLE……. Diagnosis</vt:lpstr>
      <vt:lpstr>NURSES ROLE……. </vt:lpstr>
      <vt:lpstr>NURSES ROLE…….. </vt:lpstr>
      <vt:lpstr>NURSES ROLE………. </vt:lpstr>
      <vt:lpstr>Slide 18</vt:lpstr>
      <vt:lpstr>NURSES ROLE..... Cont.</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Medical Centre Azare  Nursing Services Department</dc:title>
  <dc:creator>user pc</dc:creator>
  <cp:lastModifiedBy>user pc</cp:lastModifiedBy>
  <cp:revision>6</cp:revision>
  <dcterms:created xsi:type="dcterms:W3CDTF">2023-05-04T08:11:15Z</dcterms:created>
  <dcterms:modified xsi:type="dcterms:W3CDTF">2023-05-04T13:57:02Z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f647db4c5a4e4e629280ca58cd7c0c68</vt:lpwstr>
  </property>
</Properties>
</file>